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8.xml" ContentType="application/vnd.openxmlformats-officedocument.theme+xml"/>
  <Override PartName="/ppt/slideLayouts/slideLayout1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39" r:id="rId4"/>
    <p:sldMasterId id="2147483801" r:id="rId5"/>
    <p:sldMasterId id="2147483819" r:id="rId6"/>
    <p:sldMasterId id="2147483769" r:id="rId7"/>
    <p:sldMasterId id="2147483759" r:id="rId8"/>
    <p:sldMasterId id="2147483816" r:id="rId9"/>
    <p:sldMasterId id="2147483727" r:id="rId10"/>
    <p:sldMasterId id="2147483805" r:id="rId11"/>
    <p:sldMasterId id="2147483809" r:id="rId12"/>
  </p:sldMasterIdLst>
  <p:notesMasterIdLst>
    <p:notesMasterId r:id="rId17"/>
  </p:notesMasterIdLst>
  <p:handoutMasterIdLst>
    <p:handoutMasterId r:id="rId18"/>
  </p:handoutMasterIdLst>
  <p:sldIdLst>
    <p:sldId id="1568" r:id="rId13"/>
    <p:sldId id="1557" r:id="rId14"/>
    <p:sldId id="1143" r:id="rId15"/>
    <p:sldId id="1168" r:id="rId16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1" userDrawn="1">
          <p15:clr>
            <a:srgbClr val="A4A3A4"/>
          </p15:clr>
        </p15:guide>
        <p15:guide id="2" pos="3468" userDrawn="1">
          <p15:clr>
            <a:srgbClr val="A4A3A4"/>
          </p15:clr>
        </p15:guide>
        <p15:guide id="3" pos="173" userDrawn="1">
          <p15:clr>
            <a:srgbClr val="A4A3A4"/>
          </p15:clr>
        </p15:guide>
        <p15:guide id="4" orient="horz" pos="51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013707-045D-7BCF-892F-FBFF6813D7A7}" name="Jessica Arnold" initials="JA" userId="S::JArnold@phau.com.au::0316d217-3a03-444b-a331-ca006ecf8fca" providerId="AD"/>
  <p188:author id="{0A828144-355F-B953-5B85-09759A247FBA}" name="Carolyn Blomley" initials="CB" userId="Carolyn Blomley" providerId="None"/>
  <p188:author id="{7DB8D693-D13B-9948-0A11-F02470A5E128}" name="Susanna Driessen" initials="SD" userId="S::SDriessen@phau.com.au::bc9763ea-2731-4d66-9362-1537ba0d49c6" providerId="AD"/>
  <p188:author id="{CAE752C4-A6ED-1831-311F-28B8578D6777}" name="Sarah Corcoran" initials="SC" userId="S::scorcoran@phau.com.au::c9bff70c-21de-4e3e-8d3d-97a9a4ce6c80" providerId="AD"/>
  <p188:author id="{4F1DC2DE-5F25-8044-1AA7-72FF312CCAE5}" name="Amanda Yong" initials="AY" userId="S::ayong@phau.com.au::233cf858-d47c-474d-92b6-a1a4b6a40dfa" providerId="AD"/>
  <p188:author id="{2B6998ED-2A1B-8F66-1CA9-DD47040997CF}" name="Lucy Tran-Nguyen" initials="LT" userId="S::ltran-nguyen@phau.com.au::d422ad3c-b37b-4028-920a-19f53f3615c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us Abbott" initials="AA" lastIdx="13" clrIdx="0">
    <p:extLst>
      <p:ext uri="{19B8F6BF-5375-455C-9EA6-DF929625EA0E}">
        <p15:presenceInfo xmlns:p15="http://schemas.microsoft.com/office/powerpoint/2012/main" userId="S::AAbbott@phau.com.au::26396306-0f01-4e58-910b-4feb7e3a67e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C143"/>
    <a:srgbClr val="007F64"/>
    <a:srgbClr val="CCDB05"/>
    <a:srgbClr val="435465"/>
    <a:srgbClr val="E9EDF1"/>
    <a:srgbClr val="000000"/>
    <a:srgbClr val="435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156" y="84"/>
      </p:cViewPr>
      <p:guideLst>
        <p:guide orient="horz" pos="1251"/>
        <p:guide pos="3468"/>
        <p:guide pos="173"/>
        <p:guide orient="horz" pos="511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E4A08-0760-4D58-8FF1-B0116D940F96}" type="datetimeFigureOut">
              <a:rPr lang="en-AU" smtClean="0"/>
              <a:t>22/05/2024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62E68-E6A8-4572-804A-21E25D7C6E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4640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3D6AF-BA97-F446-8583-DB75F07457D8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4CF48-98BA-634F-95C7-C98DBF9B8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07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7575" y="685800"/>
            <a:ext cx="24828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4CF48-98BA-634F-95C7-C98DBF9B89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10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472" y="1667678"/>
            <a:ext cx="6709212" cy="958586"/>
          </a:xfrm>
          <a:prstGeom prst="rect">
            <a:avLst/>
          </a:prstGeom>
        </p:spPr>
        <p:txBody>
          <a:bodyPr lIns="0" tIns="0" rIns="0" anchor="t" anchorCtr="0">
            <a:normAutofit/>
          </a:bodyPr>
          <a:lstStyle>
            <a:lvl1pPr algn="l">
              <a:defRPr sz="6089" b="0" i="0" cap="all" baseline="0">
                <a:solidFill>
                  <a:srgbClr val="7AC143"/>
                </a:solidFill>
                <a:latin typeface="Titillium Bd" panose="00000800000000000000" pitchFamily="50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Title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471" y="2888892"/>
            <a:ext cx="6709212" cy="2022222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 algn="l">
              <a:buNone/>
              <a:defRPr sz="5480" b="0" i="0" baseline="0">
                <a:solidFill>
                  <a:schemeClr val="bg1"/>
                </a:solidFill>
                <a:latin typeface="Titillium Web SemiBold" panose="00000700000000000000" pitchFamily="2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Subtitle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5258998"/>
            <a:ext cx="667786" cy="1890956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buFontTx/>
              <a:buNone/>
              <a:defRPr sz="2436" baseline="0">
                <a:solidFill>
                  <a:schemeClr val="bg1"/>
                </a:solidFill>
                <a:latin typeface="Titillium Web SemiBold" panose="00000700000000000000" pitchFamily="2" charset="0"/>
              </a:defRPr>
            </a:lvl1pPr>
            <a:lvl2pPr marL="696018" indent="0">
              <a:buFontTx/>
              <a:buNone/>
              <a:defRPr sz="2740" baseline="0">
                <a:solidFill>
                  <a:schemeClr val="bg1"/>
                </a:solidFill>
              </a:defRPr>
            </a:lvl2pPr>
            <a:lvl3pPr marL="1392034" indent="0">
              <a:buFontTx/>
              <a:buNone/>
              <a:defRPr sz="2740" baseline="0">
                <a:solidFill>
                  <a:schemeClr val="bg1"/>
                </a:solidFill>
              </a:defRPr>
            </a:lvl3pPr>
            <a:lvl4pPr marL="2088052" indent="0">
              <a:buFontTx/>
              <a:buNone/>
              <a:defRPr sz="2740" baseline="0">
                <a:solidFill>
                  <a:schemeClr val="bg1"/>
                </a:solidFill>
              </a:defRPr>
            </a:lvl4pPr>
            <a:lvl5pPr marL="2784070" indent="0">
              <a:buFontTx/>
              <a:buNone/>
              <a:defRPr sz="274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Presenter:</a:t>
            </a:r>
          </a:p>
          <a:p>
            <a:pPr lvl="0"/>
            <a:endParaRPr lang="en-US"/>
          </a:p>
          <a:p>
            <a:pPr lvl="0"/>
            <a:r>
              <a:rPr lang="en-US"/>
              <a:t>Date: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26E7D9CD-943F-FCBA-9738-5BA0A58FCF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09497" y="5298346"/>
            <a:ext cx="5818707" cy="1890958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buFontTx/>
              <a:buNone/>
              <a:defRPr sz="2436" baseline="0">
                <a:solidFill>
                  <a:schemeClr val="bg1"/>
                </a:solidFill>
                <a:latin typeface="Titillium" panose="00000500000000000000" pitchFamily="50" charset="0"/>
              </a:defRPr>
            </a:lvl1pPr>
            <a:lvl2pPr marL="696018" indent="0">
              <a:buFontTx/>
              <a:buNone/>
              <a:defRPr sz="2740" baseline="0">
                <a:solidFill>
                  <a:schemeClr val="bg1"/>
                </a:solidFill>
              </a:defRPr>
            </a:lvl2pPr>
            <a:lvl3pPr marL="1392034" indent="0">
              <a:buFontTx/>
              <a:buNone/>
              <a:defRPr sz="2740" baseline="0">
                <a:solidFill>
                  <a:schemeClr val="bg1"/>
                </a:solidFill>
              </a:defRPr>
            </a:lvl3pPr>
            <a:lvl4pPr marL="2088052" indent="0">
              <a:buFontTx/>
              <a:buNone/>
              <a:defRPr sz="2740" baseline="0">
                <a:solidFill>
                  <a:schemeClr val="bg1"/>
                </a:solidFill>
              </a:defRPr>
            </a:lvl4pPr>
            <a:lvl5pPr marL="2784070" indent="0">
              <a:buFontTx/>
              <a:buNone/>
              <a:defRPr sz="274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Name, Surname and title</a:t>
            </a:r>
          </a:p>
          <a:p>
            <a:pPr lvl="0"/>
            <a:endParaRPr lang="en-US"/>
          </a:p>
          <a:p>
            <a:pPr lvl="0"/>
            <a:r>
              <a:rPr lang="en-US"/>
              <a:t>Day Month Year</a:t>
            </a:r>
          </a:p>
        </p:txBody>
      </p:sp>
    </p:spTree>
    <p:extLst>
      <p:ext uri="{BB962C8B-B14F-4D97-AF65-F5344CB8AC3E}">
        <p14:creationId xmlns:p14="http://schemas.microsoft.com/office/powerpoint/2010/main" val="113130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90AC8C-108B-4086-0965-A50520E1CD4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9BC952F-D8F6-6BD5-BC4F-3DABF0C3E631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007F64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D46EEA0-CC0F-0766-F791-449506A4DC0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853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>
          <p15:clr>
            <a:srgbClr val="FBAE40"/>
          </p15:clr>
        </p15:guide>
        <p15:guide id="2" pos="238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3372ED0-2FED-57E5-39D1-D014016E62C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B46716D-EF98-B052-4943-0751F8FFA391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007F64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7AABC68-0B1A-2CCC-B360-1988CF249B0C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40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D861F64-709A-4D56-BB3A-799C65E5B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10" y="2181567"/>
            <a:ext cx="6871459" cy="6999752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>
              <a:buNone/>
              <a:defRPr sz="3044" b="0" i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46926C-A237-450D-B292-DA49FDBE89D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344110" y="585079"/>
            <a:ext cx="6871459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all" spc="-61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90AC8C-108B-4086-0965-A50520E1CD4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9BC952F-D8F6-6BD5-BC4F-3DABF0C3E631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007F64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D46EEA0-CC0F-0766-F791-449506A4DC0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69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9" name="Title 1"/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2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90AC8C-108B-4086-0965-A50520E1CD4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9BC952F-D8F6-6BD5-BC4F-3DABF0C3E631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007F64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D46EEA0-CC0F-0766-F791-449506A4DC0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3953" y="2877345"/>
            <a:ext cx="7156729" cy="5605490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9" name="Title 1"/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rgbClr val="000000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7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377314-F497-1BA4-BBFA-0170F278A5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472" y="1667678"/>
            <a:ext cx="6709212" cy="958586"/>
          </a:xfrm>
          <a:prstGeom prst="rect">
            <a:avLst/>
          </a:prstGeom>
        </p:spPr>
        <p:txBody>
          <a:bodyPr lIns="0" tIns="0" rIns="0" anchor="t" anchorCtr="0">
            <a:normAutofit/>
          </a:bodyPr>
          <a:lstStyle>
            <a:lvl1pPr algn="l">
              <a:defRPr sz="6089" b="0" i="0" cap="all" baseline="0">
                <a:solidFill>
                  <a:srgbClr val="7AC143"/>
                </a:solidFill>
                <a:latin typeface="Titillium Bd" panose="00000800000000000000" pitchFamily="50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title</a:t>
            </a:r>
            <a:endParaRPr lang="en-AU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5DE7882-43AC-78A7-DA37-CBB0AC85B8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1471" y="2888892"/>
            <a:ext cx="6709212" cy="2022222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 algn="l">
              <a:buNone/>
              <a:defRPr sz="5480" b="0" i="0" baseline="0">
                <a:solidFill>
                  <a:schemeClr val="bg1">
                    <a:lumMod val="95000"/>
                  </a:schemeClr>
                </a:solidFill>
                <a:latin typeface="Titillium Web SemiBold" panose="00000700000000000000" pitchFamily="2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Subtitle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00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0D5FF42-94A7-E571-021F-50B9A49D213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32A839B-E244-1AB1-C0C6-1CEDBFFA296C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619EF44-6C9E-D448-CBD2-7EFADAE51BD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0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D861F64-709A-4D56-BB3A-799C65E5B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10" y="2181567"/>
            <a:ext cx="6871459" cy="6999752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>
              <a:buNone/>
              <a:defRPr sz="3044" b="0" i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46926C-A237-450D-B292-DA49FDBE89D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344110" y="585079"/>
            <a:ext cx="6871459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all" spc="-61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0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0D5FF42-94A7-E571-021F-50B9A49D213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953" y="2877344"/>
            <a:ext cx="7156729" cy="5566097"/>
          </a:xfrm>
          <a:prstGeom prst="rect">
            <a:avLst/>
          </a:prstGeom>
        </p:spPr>
        <p:txBody>
          <a:bodyPr lIns="0" rIns="0"/>
          <a:lstStyle>
            <a:lvl1pPr>
              <a:spcBef>
                <a:spcPts val="344"/>
              </a:spcBef>
              <a:defRPr sz="2131">
                <a:solidFill>
                  <a:srgbClr val="000000"/>
                </a:solidFill>
              </a:defRPr>
            </a:lvl1pPr>
            <a:lvl2pPr>
              <a:defRPr sz="1827">
                <a:solidFill>
                  <a:srgbClr val="000000"/>
                </a:solidFill>
              </a:defRPr>
            </a:lvl2pPr>
            <a:lvl3pPr marL="1305034" indent="-261006">
              <a:buFont typeface="Wingdings" panose="05000000000000000000" pitchFamily="2" charset="2"/>
              <a:buChar char="§"/>
              <a:defRPr sz="1827">
                <a:solidFill>
                  <a:srgbClr val="7AC143"/>
                </a:solidFill>
              </a:defRPr>
            </a:lvl3pPr>
            <a:lvl4pPr marL="1827046" indent="-261006">
              <a:buFont typeface="Wingdings" panose="05000000000000000000" pitchFamily="2" charset="2"/>
              <a:buChar char="Ø"/>
              <a:defRPr sz="1522">
                <a:solidFill>
                  <a:srgbClr val="000000"/>
                </a:solidFill>
              </a:defRPr>
            </a:lvl4pPr>
            <a:lvl5pPr>
              <a:defRPr sz="1598">
                <a:solidFill>
                  <a:srgbClr val="000000"/>
                </a:solidFill>
              </a:defRPr>
            </a:lvl5pPr>
          </a:lstStyle>
          <a:p>
            <a:pPr lvl="0"/>
            <a:r>
              <a:rPr lang="en-AU"/>
              <a:t>Click to edit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32A839B-E244-1AB1-C0C6-1CEDBFFA296C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213954" y="585082"/>
            <a:ext cx="7156730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none" spc="-47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619EF44-6C9E-D448-CBD2-7EFADAE51BD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954" y="1763023"/>
            <a:ext cx="7156728" cy="1086482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3653" baseline="0">
                <a:solidFill>
                  <a:schemeClr val="tx1"/>
                </a:solidFill>
                <a:latin typeface="Titillium Web SemiBold" panose="00000700000000000000" pitchFamily="2" charset="0"/>
              </a:defRPr>
            </a:lvl1pPr>
            <a:lvl2pPr marL="52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1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D861F64-709A-4D56-BB3A-799C65E5B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10" y="1918939"/>
            <a:ext cx="6871459" cy="6314400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>
              <a:buNone/>
              <a:defRPr sz="3044" b="0" i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96018" indent="0" algn="ctr">
              <a:buNone/>
              <a:defRPr sz="3044"/>
            </a:lvl2pPr>
            <a:lvl3pPr marL="1392034" indent="0" algn="ctr">
              <a:buNone/>
              <a:defRPr sz="2740"/>
            </a:lvl3pPr>
            <a:lvl4pPr marL="2088052" indent="0" algn="ctr">
              <a:buNone/>
              <a:defRPr sz="2436"/>
            </a:lvl4pPr>
            <a:lvl5pPr marL="2784070" indent="0" algn="ctr">
              <a:buNone/>
              <a:defRPr sz="2436"/>
            </a:lvl5pPr>
            <a:lvl6pPr marL="3480089" indent="0" algn="ctr">
              <a:buNone/>
              <a:defRPr sz="2436"/>
            </a:lvl6pPr>
            <a:lvl7pPr marL="4176104" indent="0" algn="ctr">
              <a:buNone/>
              <a:defRPr sz="2436"/>
            </a:lvl7pPr>
            <a:lvl8pPr marL="4872122" indent="0" algn="ctr">
              <a:buNone/>
              <a:defRPr sz="2436"/>
            </a:lvl8pPr>
            <a:lvl9pPr marL="5568141" indent="0" algn="ctr">
              <a:buNone/>
              <a:defRPr sz="2436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46926C-A237-450D-B292-DA49FDBE89D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344110" y="585079"/>
            <a:ext cx="6871459" cy="1171260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algn="l">
              <a:defRPr sz="5480" cap="all" spc="-61" baseline="0">
                <a:solidFill>
                  <a:srgbClr val="7AC143"/>
                </a:solidFill>
                <a:latin typeface="Titillium Bd" panose="000008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72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6AFE16-C94F-B2F9-7175-F3180EA2FA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5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477" y="9097881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A0B8DE9-BBF0-4AA8-9B41-2BE3491700A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969733" y="8179191"/>
            <a:ext cx="1522733" cy="2803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6AFE16-C94F-B2F9-7175-F3180EA2FA3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1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22" r:id="rId2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477" y="9097881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A0B8DE9-BBF0-4AA8-9B41-2BE3491700A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69733" y="8179191"/>
            <a:ext cx="1522733" cy="2803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6AFE16-C94F-B2F9-7175-F3180EA2FA3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8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477" y="9097881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A0B8DE9-BBF0-4AA8-9B41-2BE3491700A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69733" y="8179191"/>
            <a:ext cx="1522733" cy="28037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BF864A-E0F6-4ABF-933A-34A1E275A25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" y="3"/>
            <a:ext cx="7559674" cy="1043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4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6FA2EE-1179-DEEC-4F87-87E2A67B11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1" y="0"/>
            <a:ext cx="755967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9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D88CA0-C32B-F9B6-B410-A10C0DFA6D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8196248"/>
            <a:ext cx="7559675" cy="224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8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821" r:id="rId2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88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HA logo white_inline.eps">
            <a:extLst>
              <a:ext uri="{FF2B5EF4-FFF2-40B4-BE49-F238E27FC236}">
                <a16:creationId xmlns:a16="http://schemas.microsoft.com/office/drawing/2014/main" id="{FF26645C-58D9-4801-8263-DF8872198D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231" y="9059919"/>
            <a:ext cx="2114450" cy="9187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38B341-87CE-4057-8A50-40583F41E3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4133" y="9664870"/>
            <a:ext cx="2952287" cy="35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6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txStyles>
    <p:titleStyle>
      <a:lvl1pPr algn="l" defTabSz="1392034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08" indent="-348008" algn="l" defTabSz="1392034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4027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1392034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1392034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64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23" r:id="rId2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741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</p:sldLayoutIdLst>
  <p:txStyles>
    <p:titleStyle>
      <a:lvl1pPr algn="ctr" defTabSz="696018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13" indent="-522013" algn="l" defTabSz="696018" rtl="0" eaLnBrk="1" latinLnBrk="0" hangingPunct="1">
        <a:spcBef>
          <a:spcPct val="20000"/>
        </a:spcBef>
        <a:buFont typeface="Arial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1028" indent="-435011" algn="l" defTabSz="696018" rtl="0" eaLnBrk="1" latinLnBrk="0" hangingPunct="1">
        <a:spcBef>
          <a:spcPct val="20000"/>
        </a:spcBef>
        <a:buFont typeface="Arial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40044" indent="-348008" algn="l" defTabSz="696018" rtl="0" eaLnBrk="1" latinLnBrk="0" hangingPunct="1">
        <a:spcBef>
          <a:spcPct val="20000"/>
        </a:spcBef>
        <a:buFont typeface="Arial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6062" indent="-348008" algn="l" defTabSz="696018" rtl="0" eaLnBrk="1" latinLnBrk="0" hangingPunct="1">
        <a:spcBef>
          <a:spcPct val="20000"/>
        </a:spcBef>
        <a:buFont typeface="Arial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2080" indent="-348008" algn="l" defTabSz="696018" rtl="0" eaLnBrk="1" latinLnBrk="0" hangingPunct="1">
        <a:spcBef>
          <a:spcPct val="20000"/>
        </a:spcBef>
        <a:buFont typeface="Arial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8096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4114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20132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6151" indent="-348008" algn="l" defTabSz="696018" rtl="0" eaLnBrk="1" latinLnBrk="0" hangingPunct="1">
        <a:spcBef>
          <a:spcPct val="20000"/>
        </a:spcBef>
        <a:buFont typeface="Arial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18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3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05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070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089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104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122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141" algn="l" defTabSz="69601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office/create-your-own-theme-in-powerpoint-83e68627-2c17-454a-9fd8-62deb81951a6" TargetMode="External"/><Relationship Id="rId2" Type="http://schemas.openxmlformats.org/officeDocument/2006/relationships/hyperlink" Target="https://www.planthealthaustralia.com.au/response-arrangements/industry-resource-toolkit/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support.microsoft.com/en-us/office/save-a-slide-as-an-image-or-as-a-separate-presentation-file-58a32e76-2026-431c-9d2b-e8312e49dae7" TargetMode="External"/><Relationship Id="rId4" Type="http://schemas.openxmlformats.org/officeDocument/2006/relationships/hyperlink" Target="https://support.microsoft.com/en-gb/office/change-the-color-or-style-of-a-chart-in-office-f4db3f23-f5a1-4b30-abb3-62e8c2c33d9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27.png"/><Relationship Id="rId18" Type="http://schemas.openxmlformats.org/officeDocument/2006/relationships/image" Target="../media/image32.svg"/><Relationship Id="rId3" Type="http://schemas.openxmlformats.org/officeDocument/2006/relationships/image" Target="../media/image12.png"/><Relationship Id="rId21" Type="http://schemas.openxmlformats.org/officeDocument/2006/relationships/image" Target="../media/image35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0.svg"/><Relationship Id="rId20" Type="http://schemas.openxmlformats.org/officeDocument/2006/relationships/image" Target="../media/image34.sv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svg"/><Relationship Id="rId19" Type="http://schemas.openxmlformats.org/officeDocument/2006/relationships/image" Target="../media/image33.png"/><Relationship Id="rId4" Type="http://schemas.openxmlformats.org/officeDocument/2006/relationships/image" Target="../media/image13.svg"/><Relationship Id="rId9" Type="http://schemas.openxmlformats.org/officeDocument/2006/relationships/image" Target="../media/image23.png"/><Relationship Id="rId14" Type="http://schemas.openxmlformats.org/officeDocument/2006/relationships/image" Target="../media/image28.svg"/><Relationship Id="rId22" Type="http://schemas.openxmlformats.org/officeDocument/2006/relationships/image" Target="../media/image3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C7E1EB-A348-47AE-C0DE-6081FBEC55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600" dirty="0">
                <a:solidFill>
                  <a:schemeClr val="accent1"/>
                </a:solidFill>
              </a:rPr>
              <a:t>Industry resource toolkit</a:t>
            </a:r>
            <a:br>
              <a:rPr lang="en-AU" sz="2800" dirty="0">
                <a:solidFill>
                  <a:schemeClr val="accent1"/>
                </a:solidFill>
              </a:rPr>
            </a:br>
            <a:r>
              <a:rPr lang="en-AU" sz="2800" dirty="0">
                <a:solidFill>
                  <a:schemeClr val="tx2"/>
                </a:solidFill>
              </a:rPr>
              <a:t>Article 1: </a:t>
            </a:r>
            <a:r>
              <a:rPr lang="en-US" sz="2800" dirty="0">
                <a:solidFill>
                  <a:schemeClr val="tx2"/>
                </a:solidFill>
              </a:rPr>
              <a:t>Australia’s national biosecurity system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1CA0EAE-569B-CEFC-979E-ABAC5978B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55" y="1756342"/>
            <a:ext cx="7156729" cy="5566097"/>
          </a:xfrm>
        </p:spPr>
        <p:txBody>
          <a:bodyPr/>
          <a:lstStyle/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This graphic pack support the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2"/>
              </a:rPr>
              <a:t>Industry 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  <a:hlinkClick r:id="rId2"/>
              </a:rPr>
              <a:t>resource toolkit 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</a:rPr>
              <a:t>–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an educational series aimed at providing Plant Health Australia (PHA) Plant Industry Members with a resource toolkit containing information on national response arrangements under the Emergency Plant Pest Response Deed (EPPRD). </a:t>
            </a:r>
          </a:p>
          <a:p>
            <a:pPr marL="0" indent="0">
              <a:buNone/>
            </a:pPr>
            <a:endParaRPr lang="en-US" sz="1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The toolkit is a collection of 12 articles developed by Plant Health Australia to help Plant Industry Members educate their own members about the Emergency Plant Pest Response Deed (EPPRD). </a:t>
            </a:r>
          </a:p>
          <a:p>
            <a:pPr marL="0" indent="0">
              <a:buNone/>
            </a:pPr>
            <a:endParaRPr lang="en-US" sz="1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This pack supports the content contained in Article 1, 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  <a:hlinkClick r:id="rId2"/>
              </a:rPr>
              <a:t>Australia’s national biosecurity system</a:t>
            </a:r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</a:rPr>
              <a:t>. </a:t>
            </a:r>
            <a:r>
              <a:rPr lang="en-US" sz="1400" dirty="0">
                <a:solidFill>
                  <a:schemeClr val="tx1"/>
                </a:solidFill>
                <a:highlight>
                  <a:srgbClr val="FFFFFF"/>
                </a:highlight>
                <a:latin typeface="Titillium Web" panose="00000400000000000000" pitchFamily="2" charset="0"/>
              </a:rPr>
              <a:t>The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graphics</a:t>
            </a:r>
            <a:r>
              <a:rPr lang="en-US" sz="1400" dirty="0">
                <a:solidFill>
                  <a:schemeClr val="tx1"/>
                </a:solidFill>
                <a:highlight>
                  <a:srgbClr val="FFFFFF"/>
                </a:highlight>
                <a:latin typeface="Titillium Web" panose="00000400000000000000" pitchFamily="2" charset="0"/>
              </a:rPr>
              <a:t> 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include: </a:t>
            </a:r>
          </a:p>
          <a:p>
            <a:pPr marL="0" indent="0">
              <a:buNone/>
            </a:pPr>
            <a:endParaRPr lang="en-US" sz="1400" dirty="0"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the activities undertaken overseas, at our borders, and within Australia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the three national biosecurity response agreements in Australia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icons that depict Emergency Plant Pests.</a:t>
            </a:r>
          </a:p>
          <a:p>
            <a:pPr marL="0" indent="0">
              <a:buNone/>
            </a:pPr>
            <a:endParaRPr lang="en-US" sz="1400" dirty="0">
              <a:highlight>
                <a:srgbClr val="FFFFFF"/>
              </a:highlight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dirty="0">
                <a:latin typeface="Titillium Web" panose="00000400000000000000" pitchFamily="2" charset="0"/>
              </a:rPr>
              <a:t>Use the graphics to:</a:t>
            </a:r>
          </a:p>
          <a:p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customise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 the </a:t>
            </a:r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colours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 to suit your </a:t>
            </a:r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organisation’s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 branding</a:t>
            </a:r>
            <a:endParaRPr lang="en-US" sz="1400" dirty="0">
              <a:latin typeface="Titillium Web" panose="00000400000000000000" pitchFamily="2" charset="0"/>
            </a:endParaRPr>
          </a:p>
          <a:p>
            <a:r>
              <a:rPr lang="en-US" sz="1400" dirty="0">
                <a:latin typeface="Titillium Web" panose="00000400000000000000" pitchFamily="2" charset="0"/>
              </a:rPr>
              <a:t>create images for social media, website, newsletters, and other formats.</a:t>
            </a:r>
          </a:p>
          <a:p>
            <a:r>
              <a:rPr lang="en-US" sz="1400" dirty="0">
                <a:latin typeface="Titillium Web" panose="00000400000000000000" pitchFamily="2" charset="0"/>
              </a:rPr>
              <a:t>incorporate them into your member training and educational programs</a:t>
            </a:r>
          </a:p>
          <a:p>
            <a:r>
              <a:rPr lang="en-US" sz="1400" dirty="0">
                <a:latin typeface="Titillium Web" panose="00000400000000000000" pitchFamily="2" charset="0"/>
              </a:rPr>
              <a:t>in your promotional material as brochures and flyers.</a:t>
            </a: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b="1" dirty="0">
                <a:latin typeface="Titillium Web" panose="00000400000000000000" pitchFamily="2" charset="0"/>
              </a:rPr>
              <a:t>Learn more about </a:t>
            </a:r>
            <a:r>
              <a:rPr lang="en-US" sz="1400" b="1" dirty="0" err="1">
                <a:latin typeface="Titillium Web" panose="00000400000000000000" pitchFamily="2" charset="0"/>
              </a:rPr>
              <a:t>customising</a:t>
            </a:r>
            <a:r>
              <a:rPr lang="en-US" sz="1400" b="1" dirty="0">
                <a:latin typeface="Titillium Web" panose="00000400000000000000" pitchFamily="2" charset="0"/>
              </a:rPr>
              <a:t> the graphics contained in this pack:</a:t>
            </a:r>
          </a:p>
          <a:p>
            <a:r>
              <a:rPr lang="en-US" sz="1400" dirty="0">
                <a:latin typeface="Titillium Web" panose="00000400000000000000" pitchFamily="2" charset="0"/>
                <a:hlinkClick r:id="rId3"/>
              </a:rPr>
              <a:t>how to add a </a:t>
            </a:r>
            <a:r>
              <a:rPr lang="en-US" sz="1400" dirty="0" err="1">
                <a:latin typeface="Titillium Web" panose="00000400000000000000" pitchFamily="2" charset="0"/>
                <a:hlinkClick r:id="rId3"/>
              </a:rPr>
              <a:t>colour</a:t>
            </a:r>
            <a:r>
              <a:rPr lang="en-US" sz="1400" dirty="0">
                <a:latin typeface="Titillium Web" panose="00000400000000000000" pitchFamily="2" charset="0"/>
                <a:hlinkClick r:id="rId3"/>
              </a:rPr>
              <a:t> palette in PowerPoint to match your </a:t>
            </a:r>
            <a:r>
              <a:rPr lang="en-US" sz="1400" dirty="0" err="1">
                <a:latin typeface="Titillium Web" panose="00000400000000000000" pitchFamily="2" charset="0"/>
                <a:hlinkClick r:id="rId3"/>
              </a:rPr>
              <a:t>organisation's</a:t>
            </a:r>
            <a:r>
              <a:rPr lang="en-US" sz="1400" dirty="0">
                <a:latin typeface="Titillium Web" panose="00000400000000000000" pitchFamily="2" charset="0"/>
                <a:hlinkClick r:id="rId3"/>
              </a:rPr>
              <a:t> branding</a:t>
            </a:r>
            <a:endParaRPr lang="en-US" sz="1400" dirty="0">
              <a:latin typeface="Titillium Web" panose="00000400000000000000" pitchFamily="2" charset="0"/>
            </a:endParaRPr>
          </a:p>
          <a:p>
            <a:r>
              <a:rPr lang="en-US" sz="1400" dirty="0">
                <a:latin typeface="Titillium Web" panose="00000400000000000000" pitchFamily="2" charset="0"/>
                <a:hlinkClick r:id="rId4"/>
              </a:rPr>
              <a:t>how to change the </a:t>
            </a:r>
            <a:r>
              <a:rPr lang="en-US" sz="1400" dirty="0" err="1">
                <a:latin typeface="Titillium Web" panose="00000400000000000000" pitchFamily="2" charset="0"/>
                <a:hlinkClick r:id="rId4"/>
              </a:rPr>
              <a:t>colour</a:t>
            </a:r>
            <a:r>
              <a:rPr lang="en-US" sz="1400" dirty="0">
                <a:latin typeface="Titillium Web" panose="00000400000000000000" pitchFamily="2" charset="0"/>
                <a:hlinkClick r:id="rId4"/>
              </a:rPr>
              <a:t> of a diagram in PowerPoint</a:t>
            </a:r>
            <a:endParaRPr lang="en-US" sz="1400" dirty="0">
              <a:latin typeface="Titillium Web" panose="00000400000000000000" pitchFamily="2" charset="0"/>
            </a:endParaRPr>
          </a:p>
          <a:p>
            <a:r>
              <a:rPr lang="en-US" sz="1400" dirty="0"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h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ow to save a PowerPoint slide as a .</a:t>
            </a:r>
            <a:r>
              <a:rPr lang="en-US" sz="1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png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  <a:hlinkClick r:id="rId5"/>
              </a:rPr>
              <a:t> or .jpeg file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tillium Web" panose="00000400000000000000" pitchFamily="2" charset="0"/>
              </a:rPr>
              <a:t>.</a:t>
            </a: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r>
              <a:rPr lang="en-US" sz="1400" dirty="0">
                <a:latin typeface="Titillium Web" panose="00000400000000000000" pitchFamily="2" charset="0"/>
              </a:rPr>
              <a:t>Find out more about the </a:t>
            </a:r>
            <a:r>
              <a:rPr lang="en-US" sz="1400" dirty="0">
                <a:latin typeface="Titillium Web" panose="00000400000000000000" pitchFamily="2" charset="0"/>
                <a:hlinkClick r:id="rId2"/>
              </a:rPr>
              <a:t>Industry resource toolkit</a:t>
            </a:r>
            <a:r>
              <a:rPr lang="en-US" sz="1400" dirty="0">
                <a:latin typeface="Titillium Web" panose="00000400000000000000" pitchFamily="2" charset="0"/>
              </a:rPr>
              <a:t>.</a:t>
            </a: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endParaRPr lang="en-US" sz="1400" dirty="0">
              <a:latin typeface="Titillium Web" panose="00000400000000000000" pitchFamily="2" charset="0"/>
            </a:endParaRP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86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E79F04-197D-B304-9F30-2C3DB427D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953" y="585082"/>
            <a:ext cx="7345721" cy="1171260"/>
          </a:xfrm>
        </p:spPr>
        <p:txBody>
          <a:bodyPr wrap="square" lIns="0" tIns="45720" rIns="0" bIns="45720" anchor="t">
            <a:noAutofit/>
          </a:bodyPr>
          <a:lstStyle/>
          <a:p>
            <a:r>
              <a:rPr lang="en-AU" sz="3200" dirty="0">
                <a:latin typeface="Titillium Bd"/>
              </a:rPr>
              <a:t>Australia’s national biosecurity system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AA8403C-2F51-0156-8512-856A9298964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58285" y="2311386"/>
            <a:ext cx="1980000" cy="3673179"/>
          </a:xfrm>
        </p:spPr>
        <p:txBody>
          <a:bodyPr/>
          <a:lstStyle/>
          <a:p>
            <a:r>
              <a:rPr lang="en-US" sz="2000" b="1" dirty="0">
                <a:solidFill>
                  <a:srgbClr val="007F6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OVERSEAS</a:t>
            </a:r>
          </a:p>
          <a:p>
            <a:endParaRPr lang="en-US" sz="5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en-US" sz="105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Risk analysis and import approvals (</a:t>
            </a:r>
            <a:r>
              <a:rPr lang="en-US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inc</a:t>
            </a: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 management and communication). Near </a:t>
            </a:r>
            <a:r>
              <a:rPr lang="en-US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neighbour</a:t>
            </a: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 surveillance and capacity development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Export market access negotiations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Offshore assessment, audit and verification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International standards development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Capacity building in overseas countries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Gathering global pest </a:t>
            </a:r>
            <a:r>
              <a:rPr lang="en-US" sz="1100" dirty="0">
                <a:latin typeface="+mn-lt"/>
                <a:cs typeface="Segoe UI" panose="020B0502040204020203" pitchFamily="34" charset="0"/>
              </a:rPr>
              <a:t>intelligen</a:t>
            </a:r>
            <a:r>
              <a:rPr lang="en-US" sz="1100" dirty="0">
                <a:latin typeface="+mn-lt"/>
              </a:rPr>
              <a:t>ce</a:t>
            </a:r>
            <a:endParaRPr lang="en-AU" sz="1100" dirty="0">
              <a:latin typeface="+mn-lt"/>
            </a:endParaRP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830555D2-8215-CF56-8806-969BAAA4BDA4}"/>
              </a:ext>
            </a:extLst>
          </p:cNvPr>
          <p:cNvSpPr txBox="1">
            <a:spLocks/>
          </p:cNvSpPr>
          <p:nvPr/>
        </p:nvSpPr>
        <p:spPr>
          <a:xfrm>
            <a:off x="2845781" y="2311386"/>
            <a:ext cx="1872000" cy="3876140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/>
                </a:solidFill>
                <a:latin typeface="+mj-lt"/>
              </a:rPr>
              <a:t>AT THE BORDER</a:t>
            </a:r>
          </a:p>
          <a:p>
            <a:endParaRPr lang="en-US" sz="11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261006" indent="-261006">
              <a:buFont typeface="Arial" panose="020B0604020202020204" pitchFamily="34" charset="0"/>
              <a:buChar char="•"/>
            </a:pPr>
            <a:endParaRPr lang="en-US" sz="700" dirty="0"/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Inspection and monitoring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Enforcement and compliance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Implementation of risk management system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Policy implementation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Education and awareness</a:t>
            </a:r>
            <a:endParaRPr lang="en-AU" sz="1100" dirty="0"/>
          </a:p>
        </p:txBody>
      </p:sp>
      <p:sp>
        <p:nvSpPr>
          <p:cNvPr id="6" name="Subtitle 1">
            <a:extLst>
              <a:ext uri="{FF2B5EF4-FFF2-40B4-BE49-F238E27FC236}">
                <a16:creationId xmlns:a16="http://schemas.microsoft.com/office/drawing/2014/main" id="{80A1EAF6-B93D-3EFC-B9F0-CC3BB5AF16FB}"/>
              </a:ext>
            </a:extLst>
          </p:cNvPr>
          <p:cNvSpPr txBox="1">
            <a:spLocks/>
          </p:cNvSpPr>
          <p:nvPr/>
        </p:nvSpPr>
        <p:spPr>
          <a:xfrm>
            <a:off x="5143408" y="2311386"/>
            <a:ext cx="1980000" cy="3876140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7AC143"/>
                </a:solidFill>
                <a:latin typeface="+mj-lt"/>
              </a:rPr>
              <a:t>WITHIN AUSTRALIA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Monitoring and surveillance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National coordination and response to pest incursions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US" sz="1100" dirty="0"/>
              <a:t>Domestic quarantine movement</a:t>
            </a:r>
            <a:r>
              <a:rPr lang="en-AU" sz="1100" dirty="0"/>
              <a:t> restrictions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AU" sz="1100" dirty="0"/>
              <a:t>Pest management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AU" sz="1100" dirty="0"/>
              <a:t>Breeding of resistant varieties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AU" sz="1100" dirty="0"/>
              <a:t>Emergency preparedness activities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AU" sz="1100" dirty="0"/>
              <a:t>Simulation exercises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AU" sz="1100" dirty="0"/>
              <a:t>Education and awareness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AU" sz="1100" dirty="0"/>
              <a:t>Preparedness measures</a:t>
            </a:r>
          </a:p>
          <a:p>
            <a:pPr marL="261006" indent="-261006">
              <a:buFont typeface="Arial" panose="020B0604020202020204" pitchFamily="34" charset="0"/>
              <a:buChar char="•"/>
            </a:pPr>
            <a:r>
              <a:rPr lang="en-AU" sz="1100" dirty="0"/>
              <a:t>Farm biosecurity</a:t>
            </a:r>
            <a:endParaRPr lang="en-US" sz="11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F058396-55D4-04EB-2FD4-1BECE48F98BC}"/>
              </a:ext>
            </a:extLst>
          </p:cNvPr>
          <p:cNvSpPr/>
          <p:nvPr/>
        </p:nvSpPr>
        <p:spPr>
          <a:xfrm>
            <a:off x="365427" y="2242460"/>
            <a:ext cx="2160000" cy="4012343"/>
          </a:xfrm>
          <a:prstGeom prst="roundRect">
            <a:avLst>
              <a:gd name="adj" fmla="val 8682"/>
            </a:avLst>
          </a:prstGeom>
          <a:noFill/>
          <a:ln w="38100">
            <a:solidFill>
              <a:srgbClr val="007F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76916D7-F773-A7C5-F638-18E61A4019FD}"/>
              </a:ext>
            </a:extLst>
          </p:cNvPr>
          <p:cNvSpPr/>
          <p:nvPr/>
        </p:nvSpPr>
        <p:spPr>
          <a:xfrm>
            <a:off x="5034247" y="2242460"/>
            <a:ext cx="2160000" cy="4012343"/>
          </a:xfrm>
          <a:prstGeom prst="roundRect">
            <a:avLst>
              <a:gd name="adj" fmla="val 8682"/>
            </a:avLst>
          </a:prstGeom>
          <a:noFill/>
          <a:ln w="38100">
            <a:solidFill>
              <a:srgbClr val="7AC14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810656-D9A9-20F1-7D58-57371B83F24F}"/>
              </a:ext>
            </a:extLst>
          </p:cNvPr>
          <p:cNvSpPr/>
          <p:nvPr/>
        </p:nvSpPr>
        <p:spPr>
          <a:xfrm>
            <a:off x="2699837" y="2242460"/>
            <a:ext cx="2160000" cy="4012343"/>
          </a:xfrm>
          <a:prstGeom prst="roundRect">
            <a:avLst>
              <a:gd name="adj" fmla="val 8682"/>
            </a:avLst>
          </a:prstGeom>
          <a:noFill/>
          <a:ln w="381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0D57814-457C-DF5F-9E35-9B02AC50D6BE}"/>
              </a:ext>
            </a:extLst>
          </p:cNvPr>
          <p:cNvGrpSpPr/>
          <p:nvPr/>
        </p:nvGrpSpPr>
        <p:grpSpPr>
          <a:xfrm>
            <a:off x="2587389" y="5015989"/>
            <a:ext cx="1463318" cy="1463318"/>
            <a:chOff x="1107231" y="4582567"/>
            <a:chExt cx="2317030" cy="268712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6262252-6757-9BE3-4880-FA7EF728B9DD}"/>
                </a:ext>
              </a:extLst>
            </p:cNvPr>
            <p:cNvSpPr/>
            <p:nvPr/>
          </p:nvSpPr>
          <p:spPr>
            <a:xfrm>
              <a:off x="1107231" y="4582567"/>
              <a:ext cx="2317030" cy="2687123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740"/>
            </a:p>
          </p:txBody>
        </p:sp>
        <p:pic>
          <p:nvPicPr>
            <p:cNvPr id="11" name="Graphic 10" descr="Search Inventory with solid fill">
              <a:extLst>
                <a:ext uri="{FF2B5EF4-FFF2-40B4-BE49-F238E27FC236}">
                  <a16:creationId xmlns:a16="http://schemas.microsoft.com/office/drawing/2014/main" id="{16F0C274-46FF-0DB4-9689-BBFC80E36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28586" y="4941669"/>
              <a:ext cx="1772133" cy="1772135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F767FF6-E7A2-7C6B-1622-03F27732B640}"/>
              </a:ext>
            </a:extLst>
          </p:cNvPr>
          <p:cNvGrpSpPr/>
          <p:nvPr/>
        </p:nvGrpSpPr>
        <p:grpSpPr>
          <a:xfrm>
            <a:off x="4636416" y="5749810"/>
            <a:ext cx="904824" cy="900000"/>
            <a:chOff x="9242228" y="7275618"/>
            <a:chExt cx="1252864" cy="149385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E3A4273-75BA-7B6B-EA12-BC307B0B843E}"/>
                </a:ext>
              </a:extLst>
            </p:cNvPr>
            <p:cNvSpPr/>
            <p:nvPr/>
          </p:nvSpPr>
          <p:spPr>
            <a:xfrm>
              <a:off x="9242228" y="7275618"/>
              <a:ext cx="1246184" cy="1493855"/>
            </a:xfrm>
            <a:prstGeom prst="ellipse">
              <a:avLst/>
            </a:prstGeom>
            <a:solidFill>
              <a:srgbClr val="7AC143"/>
            </a:solidFill>
            <a:ln w="254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740"/>
            </a:p>
          </p:txBody>
        </p:sp>
        <p:pic>
          <p:nvPicPr>
            <p:cNvPr id="15" name="Graphic 14" descr="Beetle with solid fill">
              <a:extLst>
                <a:ext uri="{FF2B5EF4-FFF2-40B4-BE49-F238E27FC236}">
                  <a16:creationId xmlns:a16="http://schemas.microsoft.com/office/drawing/2014/main" id="{96E5BAE2-6F41-A41F-2166-356F35256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0000">
              <a:off x="9259213" y="7404604"/>
              <a:ext cx="1235879" cy="123588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DFDBA25C-A0B3-C4A1-B4AD-2D88D6B9464C}"/>
              </a:ext>
            </a:extLst>
          </p:cNvPr>
          <p:cNvSpPr txBox="1"/>
          <p:nvPr/>
        </p:nvSpPr>
        <p:spPr>
          <a:xfrm>
            <a:off x="458285" y="7894152"/>
            <a:ext cx="61488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/>
              <a:t>Article 1</a:t>
            </a:r>
            <a:r>
              <a:rPr lang="en-AU" sz="1400" dirty="0"/>
              <a:t>: </a:t>
            </a:r>
            <a:r>
              <a:rPr lang="en-AU" sz="1400" u="sng" dirty="0">
                <a:solidFill>
                  <a:schemeClr val="accent5"/>
                </a:solidFill>
              </a:rPr>
              <a:t>Australia’s national biosecurity system</a:t>
            </a:r>
          </a:p>
          <a:p>
            <a:endParaRPr lang="en-AU" sz="1400" dirty="0"/>
          </a:p>
          <a:p>
            <a:r>
              <a:rPr lang="en-AU" sz="1400" b="1" dirty="0"/>
              <a:t>Caption</a:t>
            </a:r>
            <a:r>
              <a:rPr lang="en-AU" sz="1400" dirty="0"/>
              <a:t>: </a:t>
            </a:r>
            <a:r>
              <a:rPr lang="en-US" sz="1400" dirty="0"/>
              <a:t>Protecting Australia from plant pests and diseases through activities undertaken overseas, at our borders, and within Australia.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EF5B8C9-DB93-B231-2FBB-0E85E80083BF}"/>
              </a:ext>
            </a:extLst>
          </p:cNvPr>
          <p:cNvGrpSpPr/>
          <p:nvPr/>
        </p:nvGrpSpPr>
        <p:grpSpPr>
          <a:xfrm>
            <a:off x="1777855" y="5620994"/>
            <a:ext cx="980292" cy="980292"/>
            <a:chOff x="-3347395" y="7894488"/>
            <a:chExt cx="1580411" cy="158041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2016913-7336-D851-6098-453F82D0CD1B}"/>
                </a:ext>
              </a:extLst>
            </p:cNvPr>
            <p:cNvSpPr/>
            <p:nvPr/>
          </p:nvSpPr>
          <p:spPr>
            <a:xfrm>
              <a:off x="-3347395" y="7894488"/>
              <a:ext cx="1580411" cy="1580411"/>
            </a:xfrm>
            <a:prstGeom prst="ellipse">
              <a:avLst/>
            </a:prstGeom>
            <a:solidFill>
              <a:srgbClr val="007F64"/>
            </a:solidFill>
            <a:ln w="254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740"/>
            </a:p>
          </p:txBody>
        </p:sp>
        <p:pic>
          <p:nvPicPr>
            <p:cNvPr id="13" name="Graphic 12" descr="Freight with solid fill">
              <a:extLst>
                <a:ext uri="{FF2B5EF4-FFF2-40B4-BE49-F238E27FC236}">
                  <a16:creationId xmlns:a16="http://schemas.microsoft.com/office/drawing/2014/main" id="{85F40244-7909-B590-1C48-4D3BABDE79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-3159917" y="8043807"/>
              <a:ext cx="1278851" cy="1278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810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92A9A8-B918-7E82-01E6-20E233CCB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200" dirty="0"/>
              <a:t>Emergency response arrangements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9C50B37-432B-9F87-DD91-BA5B2DECB291}"/>
              </a:ext>
            </a:extLst>
          </p:cNvPr>
          <p:cNvGrpSpPr/>
          <p:nvPr/>
        </p:nvGrpSpPr>
        <p:grpSpPr>
          <a:xfrm>
            <a:off x="862685" y="2687502"/>
            <a:ext cx="5834304" cy="5064395"/>
            <a:chOff x="-2903004" y="1277844"/>
            <a:chExt cx="9880308" cy="8576479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102CE32-60B9-52C8-05EA-0A2A5BBF81B8}"/>
                </a:ext>
              </a:extLst>
            </p:cNvPr>
            <p:cNvGrpSpPr/>
            <p:nvPr/>
          </p:nvGrpSpPr>
          <p:grpSpPr>
            <a:xfrm>
              <a:off x="-2903004" y="1277844"/>
              <a:ext cx="9714939" cy="8576479"/>
              <a:chOff x="7790286" y="3758729"/>
              <a:chExt cx="2595633" cy="229146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B44EC104-FF8A-955D-39A7-C0C2FB6FE886}"/>
                  </a:ext>
                </a:extLst>
              </p:cNvPr>
              <p:cNvSpPr/>
              <p:nvPr/>
            </p:nvSpPr>
            <p:spPr>
              <a:xfrm>
                <a:off x="7790286" y="3758729"/>
                <a:ext cx="2595633" cy="1927393"/>
              </a:xfrm>
              <a:custGeom>
                <a:avLst/>
                <a:gdLst>
                  <a:gd name="connsiteX0" fmla="*/ 11771 w 2595633"/>
                  <a:gd name="connsiteY0" fmla="*/ 1057482 h 1927393"/>
                  <a:gd name="connsiteX1" fmla="*/ 11771 w 2595633"/>
                  <a:gd name="connsiteY1" fmla="*/ 933490 h 1927393"/>
                  <a:gd name="connsiteX2" fmla="*/ 7092 w 2595633"/>
                  <a:gd name="connsiteY2" fmla="*/ 846929 h 1927393"/>
                  <a:gd name="connsiteX3" fmla="*/ 20193 w 2595633"/>
                  <a:gd name="connsiteY3" fmla="*/ 745864 h 1927393"/>
                  <a:gd name="connsiteX4" fmla="*/ 59965 w 2595633"/>
                  <a:gd name="connsiteY4" fmla="*/ 745864 h 1927393"/>
                  <a:gd name="connsiteX5" fmla="*/ 99268 w 2595633"/>
                  <a:gd name="connsiteY5" fmla="*/ 709368 h 1927393"/>
                  <a:gd name="connsiteX6" fmla="*/ 169920 w 2595633"/>
                  <a:gd name="connsiteY6" fmla="*/ 662579 h 1927393"/>
                  <a:gd name="connsiteX7" fmla="*/ 274260 w 2595633"/>
                  <a:gd name="connsiteY7" fmla="*/ 639652 h 1927393"/>
                  <a:gd name="connsiteX8" fmla="*/ 379069 w 2595633"/>
                  <a:gd name="connsiteY8" fmla="*/ 599413 h 1927393"/>
                  <a:gd name="connsiteX9" fmla="*/ 481070 w 2595633"/>
                  <a:gd name="connsiteY9" fmla="*/ 571807 h 1927393"/>
                  <a:gd name="connsiteX10" fmla="*/ 547511 w 2595633"/>
                  <a:gd name="connsiteY10" fmla="*/ 491797 h 1927393"/>
                  <a:gd name="connsiteX11" fmla="*/ 565291 w 2595633"/>
                  <a:gd name="connsiteY11" fmla="*/ 412255 h 1927393"/>
                  <a:gd name="connsiteX12" fmla="*/ 592897 w 2595633"/>
                  <a:gd name="connsiteY12" fmla="*/ 382778 h 1927393"/>
                  <a:gd name="connsiteX13" fmla="*/ 639686 w 2595633"/>
                  <a:gd name="connsiteY13" fmla="*/ 417402 h 1927393"/>
                  <a:gd name="connsiteX14" fmla="*/ 657466 w 2595633"/>
                  <a:gd name="connsiteY14" fmla="*/ 350961 h 1927393"/>
                  <a:gd name="connsiteX15" fmla="*/ 710806 w 2595633"/>
                  <a:gd name="connsiteY15" fmla="*/ 354704 h 1927393"/>
                  <a:gd name="connsiteX16" fmla="*/ 718292 w 2595633"/>
                  <a:gd name="connsiteY16" fmla="*/ 297153 h 1927393"/>
                  <a:gd name="connsiteX17" fmla="*/ 751513 w 2595633"/>
                  <a:gd name="connsiteY17" fmla="*/ 271419 h 1927393"/>
                  <a:gd name="connsiteX18" fmla="*/ 772100 w 2595633"/>
                  <a:gd name="connsiteY18" fmla="*/ 235391 h 1927393"/>
                  <a:gd name="connsiteX19" fmla="*/ 873633 w 2595633"/>
                  <a:gd name="connsiteY19" fmla="*/ 188602 h 1927393"/>
                  <a:gd name="connsiteX20" fmla="*/ 962065 w 2595633"/>
                  <a:gd name="connsiteY20" fmla="*/ 258786 h 1927393"/>
                  <a:gd name="connsiteX21" fmla="*/ 1028974 w 2595633"/>
                  <a:gd name="connsiteY21" fmla="*/ 258786 h 1927393"/>
                  <a:gd name="connsiteX22" fmla="*/ 1043479 w 2595633"/>
                  <a:gd name="connsiteY22" fmla="*/ 230712 h 1927393"/>
                  <a:gd name="connsiteX23" fmla="*/ 1043479 w 2595633"/>
                  <a:gd name="connsiteY23" fmla="*/ 197959 h 1927393"/>
                  <a:gd name="connsiteX24" fmla="*/ 1074360 w 2595633"/>
                  <a:gd name="connsiteY24" fmla="*/ 154913 h 1927393"/>
                  <a:gd name="connsiteX25" fmla="*/ 1137994 w 2595633"/>
                  <a:gd name="connsiteY25" fmla="*/ 85197 h 1927393"/>
                  <a:gd name="connsiteX26" fmla="*/ 1225958 w 2595633"/>
                  <a:gd name="connsiteY26" fmla="*/ 72096 h 1927393"/>
                  <a:gd name="connsiteX27" fmla="*/ 1241867 w 2595633"/>
                  <a:gd name="connsiteY27" fmla="*/ 45894 h 1927393"/>
                  <a:gd name="connsiteX28" fmla="*/ 1258711 w 2595633"/>
                  <a:gd name="connsiteY28" fmla="*/ 34196 h 1927393"/>
                  <a:gd name="connsiteX29" fmla="*/ 1290995 w 2595633"/>
                  <a:gd name="connsiteY29" fmla="*/ 45426 h 1927393"/>
                  <a:gd name="connsiteX30" fmla="*/ 1425749 w 2595633"/>
                  <a:gd name="connsiteY30" fmla="*/ 73967 h 1927393"/>
                  <a:gd name="connsiteX31" fmla="*/ 1468795 w 2595633"/>
                  <a:gd name="connsiteY31" fmla="*/ 86601 h 1927393"/>
                  <a:gd name="connsiteX32" fmla="*/ 1498741 w 2595633"/>
                  <a:gd name="connsiteY32" fmla="*/ 79114 h 1927393"/>
                  <a:gd name="connsiteX33" fmla="*/ 1451951 w 2595633"/>
                  <a:gd name="connsiteY33" fmla="*/ 157253 h 1927393"/>
                  <a:gd name="connsiteX34" fmla="*/ 1440722 w 2595633"/>
                  <a:gd name="connsiteY34" fmla="*/ 207785 h 1927393"/>
                  <a:gd name="connsiteX35" fmla="*/ 1423878 w 2595633"/>
                  <a:gd name="connsiteY35" fmla="*/ 254575 h 1927393"/>
                  <a:gd name="connsiteX36" fmla="*/ 1535704 w 2595633"/>
                  <a:gd name="connsiteY36" fmla="*/ 334117 h 1927393"/>
                  <a:gd name="connsiteX37" fmla="*/ 1640045 w 2595633"/>
                  <a:gd name="connsiteY37" fmla="*/ 388393 h 1927393"/>
                  <a:gd name="connsiteX38" fmla="*/ 1751872 w 2595633"/>
                  <a:gd name="connsiteY38" fmla="*/ 439393 h 1927393"/>
                  <a:gd name="connsiteX39" fmla="*/ 1823928 w 2595633"/>
                  <a:gd name="connsiteY39" fmla="*/ 188134 h 1927393"/>
                  <a:gd name="connsiteX40" fmla="*/ 1846854 w 2595633"/>
                  <a:gd name="connsiteY40" fmla="*/ 60866 h 1927393"/>
                  <a:gd name="connsiteX41" fmla="*/ 1896919 w 2595633"/>
                  <a:gd name="connsiteY41" fmla="*/ 14077 h 1927393"/>
                  <a:gd name="connsiteX42" fmla="*/ 1943709 w 2595633"/>
                  <a:gd name="connsiteY42" fmla="*/ 135729 h 1927393"/>
                  <a:gd name="connsiteX43" fmla="*/ 1957745 w 2595633"/>
                  <a:gd name="connsiteY43" fmla="*/ 195620 h 1927393"/>
                  <a:gd name="connsiteX44" fmla="*/ 1965700 w 2595633"/>
                  <a:gd name="connsiteY44" fmla="*/ 225565 h 1927393"/>
                  <a:gd name="connsiteX45" fmla="*/ 2012489 w 2595633"/>
                  <a:gd name="connsiteY45" fmla="*/ 219950 h 1927393"/>
                  <a:gd name="connsiteX46" fmla="*/ 2070040 w 2595633"/>
                  <a:gd name="connsiteY46" fmla="*/ 323355 h 1927393"/>
                  <a:gd name="connsiteX47" fmla="*/ 2116830 w 2595633"/>
                  <a:gd name="connsiteY47" fmla="*/ 436586 h 1927393"/>
                  <a:gd name="connsiteX48" fmla="*/ 2152390 w 2595633"/>
                  <a:gd name="connsiteY48" fmla="*/ 539523 h 1927393"/>
                  <a:gd name="connsiteX49" fmla="*/ 2272639 w 2595633"/>
                  <a:gd name="connsiteY49" fmla="*/ 610175 h 1927393"/>
                  <a:gd name="connsiteX50" fmla="*/ 2328786 w 2595633"/>
                  <a:gd name="connsiteY50" fmla="*/ 700478 h 1927393"/>
                  <a:gd name="connsiteX51" fmla="*/ 2346566 w 2595633"/>
                  <a:gd name="connsiteY51" fmla="*/ 747268 h 1927393"/>
                  <a:gd name="connsiteX52" fmla="*/ 2401778 w 2595633"/>
                  <a:gd name="connsiteY52" fmla="*/ 770195 h 1927393"/>
                  <a:gd name="connsiteX53" fmla="*/ 2424237 w 2595633"/>
                  <a:gd name="connsiteY53" fmla="*/ 812773 h 1927393"/>
                  <a:gd name="connsiteX54" fmla="*/ 2457925 w 2595633"/>
                  <a:gd name="connsiteY54" fmla="*/ 859563 h 1927393"/>
                  <a:gd name="connsiteX55" fmla="*/ 2558054 w 2595633"/>
                  <a:gd name="connsiteY55" fmla="*/ 962031 h 1927393"/>
                  <a:gd name="connsiteX56" fmla="*/ 2568348 w 2595633"/>
                  <a:gd name="connsiteY56" fmla="*/ 1057482 h 1927393"/>
                  <a:gd name="connsiteX57" fmla="*/ 2595486 w 2595633"/>
                  <a:gd name="connsiteY57" fmla="*/ 1194575 h 1927393"/>
                  <a:gd name="connsiteX58" fmla="*/ 2560862 w 2595633"/>
                  <a:gd name="connsiteY58" fmla="*/ 1356467 h 1927393"/>
                  <a:gd name="connsiteX59" fmla="*/ 2507054 w 2595633"/>
                  <a:gd name="connsiteY59" fmla="*/ 1478587 h 1927393"/>
                  <a:gd name="connsiteX60" fmla="*/ 2377915 w 2595633"/>
                  <a:gd name="connsiteY60" fmla="*/ 1716746 h 1927393"/>
                  <a:gd name="connsiteX61" fmla="*/ 2348437 w 2595633"/>
                  <a:gd name="connsiteY61" fmla="*/ 1840738 h 1927393"/>
                  <a:gd name="connsiteX62" fmla="*/ 2228189 w 2595633"/>
                  <a:gd name="connsiteY62" fmla="*/ 1864132 h 1927393"/>
                  <a:gd name="connsiteX63" fmla="*/ 2134610 w 2595633"/>
                  <a:gd name="connsiteY63" fmla="*/ 1926830 h 1927393"/>
                  <a:gd name="connsiteX64" fmla="*/ 2041031 w 2595633"/>
                  <a:gd name="connsiteY64" fmla="*/ 1860857 h 1927393"/>
                  <a:gd name="connsiteX65" fmla="*/ 1917039 w 2595633"/>
                  <a:gd name="connsiteY65" fmla="*/ 1918408 h 1927393"/>
                  <a:gd name="connsiteX66" fmla="*/ 1779477 w 2595633"/>
                  <a:gd name="connsiteY66" fmla="*/ 1877701 h 1927393"/>
                  <a:gd name="connsiteX67" fmla="*/ 1712101 w 2595633"/>
                  <a:gd name="connsiteY67" fmla="*/ 1772893 h 1927393"/>
                  <a:gd name="connsiteX68" fmla="*/ 1684027 w 2595633"/>
                  <a:gd name="connsiteY68" fmla="*/ 1711131 h 1927393"/>
                  <a:gd name="connsiteX69" fmla="*/ 1622733 w 2595633"/>
                  <a:gd name="connsiteY69" fmla="*/ 1690544 h 1927393"/>
                  <a:gd name="connsiteX70" fmla="*/ 1594659 w 2595633"/>
                  <a:gd name="connsiteY70" fmla="*/ 1596965 h 1927393"/>
                  <a:gd name="connsiteX71" fmla="*/ 1537108 w 2595633"/>
                  <a:gd name="connsiteY71" fmla="*/ 1659195 h 1927393"/>
                  <a:gd name="connsiteX72" fmla="*/ 1557695 w 2595633"/>
                  <a:gd name="connsiteY72" fmla="*/ 1637672 h 1927393"/>
                  <a:gd name="connsiteX73" fmla="*/ 1564246 w 2595633"/>
                  <a:gd name="connsiteY73" fmla="*/ 1583864 h 1927393"/>
                  <a:gd name="connsiteX74" fmla="*/ 1577347 w 2595633"/>
                  <a:gd name="connsiteY74" fmla="*/ 1498239 h 1927393"/>
                  <a:gd name="connsiteX75" fmla="*/ 1514181 w 2595633"/>
                  <a:gd name="connsiteY75" fmla="*/ 1558597 h 1927393"/>
                  <a:gd name="connsiteX76" fmla="*/ 1438850 w 2595633"/>
                  <a:gd name="connsiteY76" fmla="*/ 1635332 h 1927393"/>
                  <a:gd name="connsiteX77" fmla="*/ 1377088 w 2595633"/>
                  <a:gd name="connsiteY77" fmla="*/ 1525377 h 1927393"/>
                  <a:gd name="connsiteX78" fmla="*/ 1305968 w 2595633"/>
                  <a:gd name="connsiteY78" fmla="*/ 1442559 h 1927393"/>
                  <a:gd name="connsiteX79" fmla="*/ 1248417 w 2595633"/>
                  <a:gd name="connsiteY79" fmla="*/ 1431798 h 1927393"/>
                  <a:gd name="connsiteX80" fmla="*/ 1169343 w 2595633"/>
                  <a:gd name="connsiteY80" fmla="*/ 1403256 h 1927393"/>
                  <a:gd name="connsiteX81" fmla="*/ 1021488 w 2595633"/>
                  <a:gd name="connsiteY81" fmla="*/ 1406531 h 1927393"/>
                  <a:gd name="connsiteX82" fmla="*/ 881120 w 2595633"/>
                  <a:gd name="connsiteY82" fmla="*/ 1448174 h 1927393"/>
                  <a:gd name="connsiteX83" fmla="*/ 740751 w 2595633"/>
                  <a:gd name="connsiteY83" fmla="*/ 1485138 h 1927393"/>
                  <a:gd name="connsiteX84" fmla="*/ 685540 w 2595633"/>
                  <a:gd name="connsiteY84" fmla="*/ 1517890 h 1927393"/>
                  <a:gd name="connsiteX85" fmla="*/ 658870 w 2595633"/>
                  <a:gd name="connsiteY85" fmla="*/ 1559065 h 1927393"/>
                  <a:gd name="connsiteX86" fmla="*/ 514290 w 2595633"/>
                  <a:gd name="connsiteY86" fmla="*/ 1565616 h 1927393"/>
                  <a:gd name="connsiteX87" fmla="*/ 388894 w 2595633"/>
                  <a:gd name="connsiteY87" fmla="*/ 1593222 h 1927393"/>
                  <a:gd name="connsiteX88" fmla="*/ 292508 w 2595633"/>
                  <a:gd name="connsiteY88" fmla="*/ 1649369 h 1927393"/>
                  <a:gd name="connsiteX89" fmla="*/ 104415 w 2595633"/>
                  <a:gd name="connsiteY89" fmla="*/ 1557661 h 1927393"/>
                  <a:gd name="connsiteX90" fmla="*/ 136231 w 2595633"/>
                  <a:gd name="connsiteY90" fmla="*/ 1527248 h 1927393"/>
                  <a:gd name="connsiteX91" fmla="*/ 144653 w 2595633"/>
                  <a:gd name="connsiteY91" fmla="*/ 1450981 h 1927393"/>
                  <a:gd name="connsiteX92" fmla="*/ 102543 w 2595633"/>
                  <a:gd name="connsiteY92" fmla="*/ 1323246 h 1927393"/>
                  <a:gd name="connsiteX93" fmla="*/ 73066 w 2595633"/>
                  <a:gd name="connsiteY93" fmla="*/ 1197850 h 1927393"/>
                  <a:gd name="connsiteX94" fmla="*/ 11771 w 2595633"/>
                  <a:gd name="connsiteY94" fmla="*/ 1057482 h 1927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</a:cxnLst>
                <a:rect l="l" t="t" r="r" b="b"/>
                <a:pathLst>
                  <a:path w="2595633" h="1927393">
                    <a:moveTo>
                      <a:pt x="11771" y="1057482"/>
                    </a:moveTo>
                    <a:cubicBezTo>
                      <a:pt x="62304" y="1007417"/>
                      <a:pt x="36102" y="991977"/>
                      <a:pt x="11771" y="933490"/>
                    </a:cubicBezTo>
                    <a:cubicBezTo>
                      <a:pt x="-2087" y="906633"/>
                      <a:pt x="-3790" y="875125"/>
                      <a:pt x="7092" y="846929"/>
                    </a:cubicBezTo>
                    <a:cubicBezTo>
                      <a:pt x="13615" y="813555"/>
                      <a:pt x="17991" y="779796"/>
                      <a:pt x="20193" y="745864"/>
                    </a:cubicBezTo>
                    <a:cubicBezTo>
                      <a:pt x="50139" y="760837"/>
                      <a:pt x="37973" y="760837"/>
                      <a:pt x="59965" y="745864"/>
                    </a:cubicBezTo>
                    <a:cubicBezTo>
                      <a:pt x="74937" y="735103"/>
                      <a:pt x="82423" y="719662"/>
                      <a:pt x="99268" y="709368"/>
                    </a:cubicBezTo>
                    <a:cubicBezTo>
                      <a:pt x="116112" y="699075"/>
                      <a:pt x="146057" y="678487"/>
                      <a:pt x="169920" y="662579"/>
                    </a:cubicBezTo>
                    <a:cubicBezTo>
                      <a:pt x="205480" y="640588"/>
                      <a:pt x="236361" y="649946"/>
                      <a:pt x="274260" y="639652"/>
                    </a:cubicBezTo>
                    <a:cubicBezTo>
                      <a:pt x="312160" y="629358"/>
                      <a:pt x="342105" y="608303"/>
                      <a:pt x="379069" y="599413"/>
                    </a:cubicBezTo>
                    <a:cubicBezTo>
                      <a:pt x="414250" y="595314"/>
                      <a:pt x="448626" y="586013"/>
                      <a:pt x="481070" y="571807"/>
                    </a:cubicBezTo>
                    <a:cubicBezTo>
                      <a:pt x="508451" y="549957"/>
                      <a:pt x="531060" y="522725"/>
                      <a:pt x="547511" y="491797"/>
                    </a:cubicBezTo>
                    <a:cubicBezTo>
                      <a:pt x="571373" y="458109"/>
                      <a:pt x="551722" y="445008"/>
                      <a:pt x="565291" y="412255"/>
                    </a:cubicBezTo>
                    <a:cubicBezTo>
                      <a:pt x="570555" y="399369"/>
                      <a:pt x="580385" y="388875"/>
                      <a:pt x="592897" y="382778"/>
                    </a:cubicBezTo>
                    <a:cubicBezTo>
                      <a:pt x="621438" y="374356"/>
                      <a:pt x="623310" y="394007"/>
                      <a:pt x="639686" y="417402"/>
                    </a:cubicBezTo>
                    <a:cubicBezTo>
                      <a:pt x="663549" y="396347"/>
                      <a:pt x="661209" y="382310"/>
                      <a:pt x="657466" y="350961"/>
                    </a:cubicBezTo>
                    <a:cubicBezTo>
                      <a:pt x="666356" y="350961"/>
                      <a:pt x="704256" y="359851"/>
                      <a:pt x="710806" y="354704"/>
                    </a:cubicBezTo>
                    <a:cubicBezTo>
                      <a:pt x="717357" y="349557"/>
                      <a:pt x="710806" y="307915"/>
                      <a:pt x="718292" y="297153"/>
                    </a:cubicBezTo>
                    <a:cubicBezTo>
                      <a:pt x="725779" y="286392"/>
                      <a:pt x="743559" y="281713"/>
                      <a:pt x="751513" y="271419"/>
                    </a:cubicBezTo>
                    <a:cubicBezTo>
                      <a:pt x="759467" y="261125"/>
                      <a:pt x="760871" y="245217"/>
                      <a:pt x="772100" y="235391"/>
                    </a:cubicBezTo>
                    <a:cubicBezTo>
                      <a:pt x="802916" y="213924"/>
                      <a:pt x="837292" y="198081"/>
                      <a:pt x="873633" y="188602"/>
                    </a:cubicBezTo>
                    <a:cubicBezTo>
                      <a:pt x="917616" y="188602"/>
                      <a:pt x="930249" y="250831"/>
                      <a:pt x="962065" y="258786"/>
                    </a:cubicBezTo>
                    <a:cubicBezTo>
                      <a:pt x="984295" y="261359"/>
                      <a:pt x="1006745" y="261359"/>
                      <a:pt x="1028974" y="258786"/>
                    </a:cubicBezTo>
                    <a:cubicBezTo>
                      <a:pt x="1051433" y="252235"/>
                      <a:pt x="1042075" y="250364"/>
                      <a:pt x="1043479" y="230712"/>
                    </a:cubicBezTo>
                    <a:cubicBezTo>
                      <a:pt x="1044883" y="211061"/>
                      <a:pt x="1037864" y="213868"/>
                      <a:pt x="1043479" y="197959"/>
                    </a:cubicBezTo>
                    <a:cubicBezTo>
                      <a:pt x="1049094" y="182051"/>
                      <a:pt x="1065938" y="169886"/>
                      <a:pt x="1074360" y="154913"/>
                    </a:cubicBezTo>
                    <a:cubicBezTo>
                      <a:pt x="1092140" y="125436"/>
                      <a:pt x="1100562" y="99234"/>
                      <a:pt x="1137994" y="85197"/>
                    </a:cubicBezTo>
                    <a:cubicBezTo>
                      <a:pt x="1163728" y="75371"/>
                      <a:pt x="1202096" y="88940"/>
                      <a:pt x="1225958" y="72096"/>
                    </a:cubicBezTo>
                    <a:cubicBezTo>
                      <a:pt x="1234848" y="66013"/>
                      <a:pt x="1234848" y="51976"/>
                      <a:pt x="1241867" y="45894"/>
                    </a:cubicBezTo>
                    <a:cubicBezTo>
                      <a:pt x="1257775" y="32325"/>
                      <a:pt x="1235316" y="36536"/>
                      <a:pt x="1258711" y="34196"/>
                    </a:cubicBezTo>
                    <a:cubicBezTo>
                      <a:pt x="1270006" y="36171"/>
                      <a:pt x="1280912" y="39965"/>
                      <a:pt x="1290995" y="45426"/>
                    </a:cubicBezTo>
                    <a:cubicBezTo>
                      <a:pt x="1335071" y="58555"/>
                      <a:pt x="1380134" y="68100"/>
                      <a:pt x="1425749" y="73967"/>
                    </a:cubicBezTo>
                    <a:cubicBezTo>
                      <a:pt x="1439833" y="79035"/>
                      <a:pt x="1454207" y="83255"/>
                      <a:pt x="1468795" y="86601"/>
                    </a:cubicBezTo>
                    <a:cubicBezTo>
                      <a:pt x="1480493" y="86601"/>
                      <a:pt x="1486108" y="70224"/>
                      <a:pt x="1498741" y="79114"/>
                    </a:cubicBezTo>
                    <a:cubicBezTo>
                      <a:pt x="1525879" y="97830"/>
                      <a:pt x="1456162" y="146023"/>
                      <a:pt x="1451951" y="157253"/>
                    </a:cubicBezTo>
                    <a:cubicBezTo>
                      <a:pt x="1447740" y="168482"/>
                      <a:pt x="1447740" y="192345"/>
                      <a:pt x="1440722" y="207785"/>
                    </a:cubicBezTo>
                    <a:cubicBezTo>
                      <a:pt x="1433703" y="223226"/>
                      <a:pt x="1415923" y="234923"/>
                      <a:pt x="1423878" y="254575"/>
                    </a:cubicBezTo>
                    <a:cubicBezTo>
                      <a:pt x="1438382" y="288263"/>
                      <a:pt x="1505291" y="316805"/>
                      <a:pt x="1535704" y="334117"/>
                    </a:cubicBezTo>
                    <a:cubicBezTo>
                      <a:pt x="1566118" y="351429"/>
                      <a:pt x="1606357" y="369209"/>
                      <a:pt x="1640045" y="388393"/>
                    </a:cubicBezTo>
                    <a:cubicBezTo>
                      <a:pt x="1673733" y="407576"/>
                      <a:pt x="1707890" y="456705"/>
                      <a:pt x="1751872" y="439393"/>
                    </a:cubicBezTo>
                    <a:cubicBezTo>
                      <a:pt x="1828607" y="409448"/>
                      <a:pt x="1822524" y="252235"/>
                      <a:pt x="1823928" y="188134"/>
                    </a:cubicBezTo>
                    <a:cubicBezTo>
                      <a:pt x="1825710" y="144863"/>
                      <a:pt x="1833421" y="102041"/>
                      <a:pt x="1846854" y="60866"/>
                    </a:cubicBezTo>
                    <a:cubicBezTo>
                      <a:pt x="1856212" y="30921"/>
                      <a:pt x="1865102" y="-26630"/>
                      <a:pt x="1896919" y="14077"/>
                    </a:cubicBezTo>
                    <a:cubicBezTo>
                      <a:pt x="1918817" y="51915"/>
                      <a:pt x="1934608" y="92969"/>
                      <a:pt x="1943709" y="135729"/>
                    </a:cubicBezTo>
                    <a:cubicBezTo>
                      <a:pt x="1947171" y="155957"/>
                      <a:pt x="1951859" y="175959"/>
                      <a:pt x="1957745" y="195620"/>
                    </a:cubicBezTo>
                    <a:cubicBezTo>
                      <a:pt x="1957745" y="200299"/>
                      <a:pt x="1961489" y="223226"/>
                      <a:pt x="1965700" y="225565"/>
                    </a:cubicBezTo>
                    <a:cubicBezTo>
                      <a:pt x="1969911" y="227905"/>
                      <a:pt x="1999388" y="217143"/>
                      <a:pt x="2012489" y="219950"/>
                    </a:cubicBezTo>
                    <a:cubicBezTo>
                      <a:pt x="2059279" y="232116"/>
                      <a:pt x="2062554" y="286859"/>
                      <a:pt x="2070040" y="323355"/>
                    </a:cubicBezTo>
                    <a:cubicBezTo>
                      <a:pt x="2077527" y="359851"/>
                      <a:pt x="2105132" y="396347"/>
                      <a:pt x="2116830" y="436586"/>
                    </a:cubicBezTo>
                    <a:cubicBezTo>
                      <a:pt x="2128527" y="476825"/>
                      <a:pt x="2122444" y="511917"/>
                      <a:pt x="2152390" y="539523"/>
                    </a:cubicBezTo>
                    <a:cubicBezTo>
                      <a:pt x="2182335" y="567128"/>
                      <a:pt x="2238482" y="579762"/>
                      <a:pt x="2272639" y="610175"/>
                    </a:cubicBezTo>
                    <a:cubicBezTo>
                      <a:pt x="2296258" y="636934"/>
                      <a:pt x="2315236" y="667454"/>
                      <a:pt x="2328786" y="700478"/>
                    </a:cubicBezTo>
                    <a:cubicBezTo>
                      <a:pt x="2333259" y="716588"/>
                      <a:pt x="2339215" y="732253"/>
                      <a:pt x="2346566" y="747268"/>
                    </a:cubicBezTo>
                    <a:cubicBezTo>
                      <a:pt x="2360135" y="764112"/>
                      <a:pt x="2383530" y="758965"/>
                      <a:pt x="2401778" y="770195"/>
                    </a:cubicBezTo>
                    <a:cubicBezTo>
                      <a:pt x="2420025" y="781424"/>
                      <a:pt x="2415814" y="786571"/>
                      <a:pt x="2424237" y="812773"/>
                    </a:cubicBezTo>
                    <a:cubicBezTo>
                      <a:pt x="2430263" y="831526"/>
                      <a:pt x="2442049" y="847903"/>
                      <a:pt x="2457925" y="859563"/>
                    </a:cubicBezTo>
                    <a:cubicBezTo>
                      <a:pt x="2495993" y="888797"/>
                      <a:pt x="2529709" y="923299"/>
                      <a:pt x="2558054" y="962031"/>
                    </a:cubicBezTo>
                    <a:cubicBezTo>
                      <a:pt x="2568629" y="992669"/>
                      <a:pt x="2572147" y="1025296"/>
                      <a:pt x="2568348" y="1057482"/>
                    </a:cubicBezTo>
                    <a:cubicBezTo>
                      <a:pt x="2571623" y="1104272"/>
                      <a:pt x="2597825" y="1147786"/>
                      <a:pt x="2595486" y="1194575"/>
                    </a:cubicBezTo>
                    <a:cubicBezTo>
                      <a:pt x="2587859" y="1249300"/>
                      <a:pt x="2576288" y="1303408"/>
                      <a:pt x="2560862" y="1356467"/>
                    </a:cubicBezTo>
                    <a:cubicBezTo>
                      <a:pt x="2556346" y="1401853"/>
                      <a:pt x="2537504" y="1444628"/>
                      <a:pt x="2507054" y="1478587"/>
                    </a:cubicBezTo>
                    <a:cubicBezTo>
                      <a:pt x="2447435" y="1547798"/>
                      <a:pt x="2403396" y="1629020"/>
                      <a:pt x="2377915" y="1716746"/>
                    </a:cubicBezTo>
                    <a:cubicBezTo>
                      <a:pt x="2365750" y="1750902"/>
                      <a:pt x="2377915" y="1814068"/>
                      <a:pt x="2348437" y="1840738"/>
                    </a:cubicBezTo>
                    <a:cubicBezTo>
                      <a:pt x="2318960" y="1867408"/>
                      <a:pt x="2262813" y="1848692"/>
                      <a:pt x="2228189" y="1864132"/>
                    </a:cubicBezTo>
                    <a:cubicBezTo>
                      <a:pt x="2193564" y="1879573"/>
                      <a:pt x="2175784" y="1921216"/>
                      <a:pt x="2134610" y="1926830"/>
                    </a:cubicBezTo>
                    <a:cubicBezTo>
                      <a:pt x="2093435" y="1932445"/>
                      <a:pt x="2060682" y="1895014"/>
                      <a:pt x="2041031" y="1860857"/>
                    </a:cubicBezTo>
                    <a:cubicBezTo>
                      <a:pt x="2001260" y="1893610"/>
                      <a:pt x="1970846" y="1936656"/>
                      <a:pt x="1917039" y="1918408"/>
                    </a:cubicBezTo>
                    <a:cubicBezTo>
                      <a:pt x="1870446" y="1907473"/>
                      <a:pt x="1824517" y="1893881"/>
                      <a:pt x="1779477" y="1877701"/>
                    </a:cubicBezTo>
                    <a:cubicBezTo>
                      <a:pt x="1738088" y="1859374"/>
                      <a:pt x="1711591" y="1818157"/>
                      <a:pt x="1712101" y="1772893"/>
                    </a:cubicBezTo>
                    <a:cubicBezTo>
                      <a:pt x="1707623" y="1750420"/>
                      <a:pt x="1698017" y="1729281"/>
                      <a:pt x="1684027" y="1711131"/>
                    </a:cubicBezTo>
                    <a:cubicBezTo>
                      <a:pt x="1662504" y="1676507"/>
                      <a:pt x="1662972" y="1680250"/>
                      <a:pt x="1622733" y="1690544"/>
                    </a:cubicBezTo>
                    <a:cubicBezTo>
                      <a:pt x="1633017" y="1656542"/>
                      <a:pt x="1621961" y="1619690"/>
                      <a:pt x="1594659" y="1596965"/>
                    </a:cubicBezTo>
                    <a:cubicBezTo>
                      <a:pt x="1580622" y="1626442"/>
                      <a:pt x="1577347" y="1660598"/>
                      <a:pt x="1537108" y="1659195"/>
                    </a:cubicBezTo>
                    <a:cubicBezTo>
                      <a:pt x="1537108" y="1644222"/>
                      <a:pt x="1555356" y="1649369"/>
                      <a:pt x="1557695" y="1637672"/>
                    </a:cubicBezTo>
                    <a:cubicBezTo>
                      <a:pt x="1558411" y="1619587"/>
                      <a:pt x="1560601" y="1601592"/>
                      <a:pt x="1564246" y="1583864"/>
                    </a:cubicBezTo>
                    <a:cubicBezTo>
                      <a:pt x="1570796" y="1565616"/>
                      <a:pt x="1611035" y="1506661"/>
                      <a:pt x="1577347" y="1498239"/>
                    </a:cubicBezTo>
                    <a:cubicBezTo>
                      <a:pt x="1565182" y="1494964"/>
                      <a:pt x="1525879" y="1549707"/>
                      <a:pt x="1514181" y="1558597"/>
                    </a:cubicBezTo>
                    <a:cubicBezTo>
                      <a:pt x="1486650" y="1581683"/>
                      <a:pt x="1461426" y="1607380"/>
                      <a:pt x="1438850" y="1635332"/>
                    </a:cubicBezTo>
                    <a:cubicBezTo>
                      <a:pt x="1421290" y="1597058"/>
                      <a:pt x="1400637" y="1560286"/>
                      <a:pt x="1377088" y="1525377"/>
                    </a:cubicBezTo>
                    <a:cubicBezTo>
                      <a:pt x="1352758" y="1498239"/>
                      <a:pt x="1338721" y="1458936"/>
                      <a:pt x="1305968" y="1442559"/>
                    </a:cubicBezTo>
                    <a:cubicBezTo>
                      <a:pt x="1287294" y="1436636"/>
                      <a:pt x="1267966" y="1433024"/>
                      <a:pt x="1248417" y="1431798"/>
                    </a:cubicBezTo>
                    <a:cubicBezTo>
                      <a:pt x="1219408" y="1425247"/>
                      <a:pt x="1196481" y="1411678"/>
                      <a:pt x="1169343" y="1403256"/>
                    </a:cubicBezTo>
                    <a:cubicBezTo>
                      <a:pt x="1120513" y="1392410"/>
                      <a:pt x="1069789" y="1393538"/>
                      <a:pt x="1021488" y="1406531"/>
                    </a:cubicBezTo>
                    <a:cubicBezTo>
                      <a:pt x="975447" y="1422824"/>
                      <a:pt x="928597" y="1436725"/>
                      <a:pt x="881120" y="1448174"/>
                    </a:cubicBezTo>
                    <a:cubicBezTo>
                      <a:pt x="832412" y="1451487"/>
                      <a:pt x="784776" y="1464031"/>
                      <a:pt x="740751" y="1485138"/>
                    </a:cubicBezTo>
                    <a:cubicBezTo>
                      <a:pt x="720426" y="1492437"/>
                      <a:pt x="701687" y="1503554"/>
                      <a:pt x="685540" y="1517890"/>
                    </a:cubicBezTo>
                    <a:cubicBezTo>
                      <a:pt x="675246" y="1528652"/>
                      <a:pt x="671035" y="1550175"/>
                      <a:pt x="658870" y="1559065"/>
                    </a:cubicBezTo>
                    <a:cubicBezTo>
                      <a:pt x="628457" y="1582460"/>
                      <a:pt x="550318" y="1567019"/>
                      <a:pt x="514290" y="1565616"/>
                    </a:cubicBezTo>
                    <a:cubicBezTo>
                      <a:pt x="470589" y="1560698"/>
                      <a:pt x="426490" y="1570407"/>
                      <a:pt x="388894" y="1593222"/>
                    </a:cubicBezTo>
                    <a:cubicBezTo>
                      <a:pt x="358570" y="1614880"/>
                      <a:pt x="326305" y="1633676"/>
                      <a:pt x="292508" y="1649369"/>
                    </a:cubicBezTo>
                    <a:cubicBezTo>
                      <a:pt x="248526" y="1665745"/>
                      <a:pt x="75405" y="1618956"/>
                      <a:pt x="104415" y="1557661"/>
                    </a:cubicBezTo>
                    <a:cubicBezTo>
                      <a:pt x="109561" y="1547368"/>
                      <a:pt x="129213" y="1539414"/>
                      <a:pt x="136231" y="1527248"/>
                    </a:cubicBezTo>
                    <a:cubicBezTo>
                      <a:pt x="144276" y="1502679"/>
                      <a:pt x="147144" y="1476711"/>
                      <a:pt x="144653" y="1450981"/>
                    </a:cubicBezTo>
                    <a:cubicBezTo>
                      <a:pt x="144653" y="1401385"/>
                      <a:pt x="115644" y="1369100"/>
                      <a:pt x="102543" y="1323246"/>
                    </a:cubicBezTo>
                    <a:cubicBezTo>
                      <a:pt x="97631" y="1280443"/>
                      <a:pt x="87738" y="1238361"/>
                      <a:pt x="73066" y="1197850"/>
                    </a:cubicBezTo>
                    <a:cubicBezTo>
                      <a:pt x="48735" y="1151061"/>
                      <a:pt x="33295" y="1104272"/>
                      <a:pt x="11771" y="1057482"/>
                    </a:cubicBezTo>
                    <a:close/>
                  </a:path>
                </a:pathLst>
              </a:custGeom>
              <a:grpFill/>
              <a:ln w="46732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139194" tIns="69596" rIns="139194" bIns="6959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AU" sz="274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622AFC3-DAB7-845F-5F19-E6CD4C5570BE}"/>
                  </a:ext>
                </a:extLst>
              </p:cNvPr>
              <p:cNvSpPr/>
              <p:nvPr/>
            </p:nvSpPr>
            <p:spPr>
              <a:xfrm>
                <a:off x="9819257" y="5845579"/>
                <a:ext cx="228430" cy="204610"/>
              </a:xfrm>
              <a:custGeom>
                <a:avLst/>
                <a:gdLst>
                  <a:gd name="connsiteX0" fmla="*/ 3170 w 228430"/>
                  <a:gd name="connsiteY0" fmla="*/ 0 h 204610"/>
                  <a:gd name="connsiteX1" fmla="*/ 90198 w 228430"/>
                  <a:gd name="connsiteY1" fmla="*/ 25734 h 204610"/>
                  <a:gd name="connsiteX2" fmla="*/ 194539 w 228430"/>
                  <a:gd name="connsiteY2" fmla="*/ 7486 h 204610"/>
                  <a:gd name="connsiteX3" fmla="*/ 194539 w 228430"/>
                  <a:gd name="connsiteY3" fmla="*/ 147855 h 204610"/>
                  <a:gd name="connsiteX4" fmla="*/ 51831 w 228430"/>
                  <a:gd name="connsiteY4" fmla="*/ 163295 h 204610"/>
                  <a:gd name="connsiteX5" fmla="*/ 21418 w 228430"/>
                  <a:gd name="connsiteY5" fmla="*/ 79074 h 204610"/>
                  <a:gd name="connsiteX6" fmla="*/ 3170 w 228430"/>
                  <a:gd name="connsiteY6" fmla="*/ 0 h 204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8430" h="204610">
                    <a:moveTo>
                      <a:pt x="3170" y="0"/>
                    </a:moveTo>
                    <a:cubicBezTo>
                      <a:pt x="36390" y="0"/>
                      <a:pt x="59317" y="20119"/>
                      <a:pt x="90198" y="25734"/>
                    </a:cubicBezTo>
                    <a:cubicBezTo>
                      <a:pt x="121079" y="31349"/>
                      <a:pt x="158511" y="7018"/>
                      <a:pt x="194539" y="7486"/>
                    </a:cubicBezTo>
                    <a:cubicBezTo>
                      <a:pt x="256769" y="7486"/>
                      <a:pt x="218869" y="114634"/>
                      <a:pt x="194539" y="147855"/>
                    </a:cubicBezTo>
                    <a:cubicBezTo>
                      <a:pt x="154300" y="207277"/>
                      <a:pt x="94877" y="231608"/>
                      <a:pt x="51831" y="163295"/>
                    </a:cubicBezTo>
                    <a:cubicBezTo>
                      <a:pt x="39956" y="135881"/>
                      <a:pt x="29798" y="107752"/>
                      <a:pt x="21418" y="79074"/>
                    </a:cubicBezTo>
                    <a:cubicBezTo>
                      <a:pt x="8317" y="51468"/>
                      <a:pt x="-6656" y="33220"/>
                      <a:pt x="3170" y="0"/>
                    </a:cubicBezTo>
                    <a:close/>
                  </a:path>
                </a:pathLst>
              </a:custGeom>
              <a:grpFill/>
              <a:ln w="46732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139194" tIns="69596" rIns="139194" bIns="6959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AU" sz="2740"/>
              </a:p>
            </p:txBody>
          </p: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35CEF6F-EEB7-58EF-C158-370B7B99DD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28214" y="3410065"/>
              <a:ext cx="2437165" cy="3562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noFill/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8C8CEC3-B0EC-12E9-30C6-87BB01C5D7D5}"/>
                </a:ext>
              </a:extLst>
            </p:cNvPr>
            <p:cNvSpPr txBox="1"/>
            <p:nvPr/>
          </p:nvSpPr>
          <p:spPr>
            <a:xfrm>
              <a:off x="-2277302" y="7063539"/>
              <a:ext cx="2693825" cy="72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100"/>
                <a:t>Emergency Animal Disease Response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5657D52-36F9-9A50-B71A-06ADC3F5AD9F}"/>
                </a:ext>
              </a:extLst>
            </p:cNvPr>
            <p:cNvSpPr txBox="1"/>
            <p:nvPr/>
          </p:nvSpPr>
          <p:spPr>
            <a:xfrm>
              <a:off x="662660" y="2371676"/>
              <a:ext cx="3273578" cy="72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100">
                  <a:latin typeface="+mj-lt"/>
                </a:rPr>
                <a:t>EMERGENCY PLANT PEST RESPONSE DEED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72969D2-6FBB-DB0F-EFE9-45F3F5B2D95B}"/>
                </a:ext>
              </a:extLst>
            </p:cNvPr>
            <p:cNvSpPr txBox="1"/>
            <p:nvPr/>
          </p:nvSpPr>
          <p:spPr>
            <a:xfrm>
              <a:off x="3875547" y="7006267"/>
              <a:ext cx="3101757" cy="1016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100"/>
                <a:t>National Environmental Biosecurity Response Agreement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660EECC-ACF2-F1D8-E681-50ED599702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4782" t="15285" r="35408" b="6048"/>
            <a:stretch/>
          </p:blipFill>
          <p:spPr>
            <a:xfrm>
              <a:off x="-2140479" y="3467335"/>
              <a:ext cx="2511163" cy="35620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9DA379A4-2221-7589-3058-EE7BF669BF0F}"/>
                </a:ext>
              </a:extLst>
            </p:cNvPr>
            <p:cNvSpPr/>
            <p:nvPr/>
          </p:nvSpPr>
          <p:spPr>
            <a:xfrm>
              <a:off x="748569" y="3168135"/>
              <a:ext cx="3101758" cy="4103136"/>
            </a:xfrm>
            <a:prstGeom prst="roundRect">
              <a:avLst>
                <a:gd name="adj" fmla="val 8682"/>
              </a:avLst>
            </a:prstGeom>
            <a:solidFill>
              <a:srgbClr val="7AC143"/>
            </a:solidFill>
            <a:ln w="635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74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C45E0C2-C962-D5F7-6C4D-AA25705C1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0959" y="3467338"/>
              <a:ext cx="2476986" cy="3504731"/>
            </a:xfrm>
            <a:prstGeom prst="rect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A6B3525-210E-E561-3098-2783403B5228}"/>
              </a:ext>
            </a:extLst>
          </p:cNvPr>
          <p:cNvSpPr txBox="1"/>
          <p:nvPr/>
        </p:nvSpPr>
        <p:spPr>
          <a:xfrm>
            <a:off x="656590" y="8361516"/>
            <a:ext cx="69030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/>
              <a:t>Article 1: </a:t>
            </a:r>
            <a:r>
              <a:rPr lang="en-AU" sz="1400" u="sng" dirty="0">
                <a:solidFill>
                  <a:schemeClr val="accent5"/>
                </a:solidFill>
              </a:rPr>
              <a:t>Australia’s national biosecurity system</a:t>
            </a:r>
            <a:endParaRPr lang="en-AU" sz="1400" dirty="0"/>
          </a:p>
          <a:p>
            <a:endParaRPr lang="en-AU" sz="1400" dirty="0"/>
          </a:p>
          <a:p>
            <a:r>
              <a:rPr lang="en-AU" sz="1400" b="1" dirty="0"/>
              <a:t>Caption</a:t>
            </a:r>
            <a:r>
              <a:rPr lang="en-AU" sz="1400" dirty="0"/>
              <a:t>: There are three</a:t>
            </a:r>
            <a:r>
              <a:rPr lang="en-US" sz="1400" dirty="0"/>
              <a:t> national biosecurity response agreements in Australia</a:t>
            </a:r>
          </a:p>
        </p:txBody>
      </p:sp>
    </p:spTree>
    <p:extLst>
      <p:ext uri="{BB962C8B-B14F-4D97-AF65-F5344CB8AC3E}">
        <p14:creationId xmlns:p14="http://schemas.microsoft.com/office/powerpoint/2010/main" val="409561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F9D77A-4176-9336-033E-93B2755C7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959" y="187384"/>
            <a:ext cx="3849341" cy="1171259"/>
          </a:xfrm>
        </p:spPr>
        <p:txBody>
          <a:bodyPr/>
          <a:lstStyle/>
          <a:p>
            <a:r>
              <a:rPr lang="en-AU" sz="3200" dirty="0"/>
              <a:t>What is an EPP?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397BF19-3AF9-E7D7-CFA6-2B162F700C9E}"/>
              </a:ext>
            </a:extLst>
          </p:cNvPr>
          <p:cNvSpPr txBox="1"/>
          <p:nvPr/>
        </p:nvSpPr>
        <p:spPr>
          <a:xfrm>
            <a:off x="505119" y="1029270"/>
            <a:ext cx="179856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>
                <a:solidFill>
                  <a:srgbClr val="007F64"/>
                </a:solidFill>
                <a:latin typeface="+mj-lt"/>
              </a:rPr>
              <a:t>An EPP must be a…</a:t>
            </a:r>
            <a:endParaRPr lang="en-AU" sz="2400">
              <a:solidFill>
                <a:srgbClr val="007F64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54C403B-4185-0EF5-C7CB-DCA873B1994E}"/>
              </a:ext>
            </a:extLst>
          </p:cNvPr>
          <p:cNvSpPr txBox="1"/>
          <p:nvPr/>
        </p:nvSpPr>
        <p:spPr>
          <a:xfrm>
            <a:off x="4077247" y="1070818"/>
            <a:ext cx="32490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solidFill>
                  <a:srgbClr val="7AC143"/>
                </a:solidFill>
                <a:latin typeface="+mj-lt"/>
              </a:rPr>
              <a:t>An EPP must have an impact on…</a:t>
            </a:r>
            <a:endParaRPr lang="en-AU" sz="2400" dirty="0">
              <a:solidFill>
                <a:srgbClr val="7AC143"/>
              </a:solidFill>
              <a:latin typeface="+mj-lt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50BE15A-1D58-90F3-6CBD-2630A3F3CBCD}"/>
              </a:ext>
            </a:extLst>
          </p:cNvPr>
          <p:cNvSpPr/>
          <p:nvPr/>
        </p:nvSpPr>
        <p:spPr>
          <a:xfrm>
            <a:off x="4298586" y="1573083"/>
            <a:ext cx="1403177" cy="1403177"/>
          </a:xfrm>
          <a:prstGeom prst="ellipse">
            <a:avLst/>
          </a:prstGeom>
          <a:solidFill>
            <a:srgbClr val="7AC1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D5C6622-9A6C-19BB-8BFA-06153D1C916E}"/>
              </a:ext>
            </a:extLst>
          </p:cNvPr>
          <p:cNvSpPr/>
          <p:nvPr/>
        </p:nvSpPr>
        <p:spPr>
          <a:xfrm>
            <a:off x="4298586" y="3171542"/>
            <a:ext cx="1403177" cy="1403177"/>
          </a:xfrm>
          <a:prstGeom prst="ellipse">
            <a:avLst/>
          </a:prstGeom>
          <a:solidFill>
            <a:srgbClr val="7AC1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C0BA526-7426-7F09-1C0C-78440ACD27A2}"/>
              </a:ext>
            </a:extLst>
          </p:cNvPr>
          <p:cNvSpPr/>
          <p:nvPr/>
        </p:nvSpPr>
        <p:spPr>
          <a:xfrm>
            <a:off x="4298586" y="4783175"/>
            <a:ext cx="1403177" cy="1403177"/>
          </a:xfrm>
          <a:prstGeom prst="ellipse">
            <a:avLst/>
          </a:prstGeom>
          <a:solidFill>
            <a:srgbClr val="7AC1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1897070-08E5-9B78-3868-3886A059873F}"/>
              </a:ext>
            </a:extLst>
          </p:cNvPr>
          <p:cNvSpPr/>
          <p:nvPr/>
        </p:nvSpPr>
        <p:spPr>
          <a:xfrm>
            <a:off x="644511" y="157789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87A3307-382C-E288-07BC-7144514D4878}"/>
              </a:ext>
            </a:extLst>
          </p:cNvPr>
          <p:cNvSpPr/>
          <p:nvPr/>
        </p:nvSpPr>
        <p:spPr>
          <a:xfrm>
            <a:off x="639140" y="318840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9774207-9E75-02AC-32DF-9C716F01A39B}"/>
              </a:ext>
            </a:extLst>
          </p:cNvPr>
          <p:cNvSpPr/>
          <p:nvPr/>
        </p:nvSpPr>
        <p:spPr>
          <a:xfrm>
            <a:off x="648424" y="4798911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4A1849E-9C33-1650-A9A4-9E2A29ACED89}"/>
              </a:ext>
            </a:extLst>
          </p:cNvPr>
          <p:cNvSpPr/>
          <p:nvPr/>
        </p:nvSpPr>
        <p:spPr>
          <a:xfrm>
            <a:off x="2184162" y="4798911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4690789-B9E8-9961-8F33-23F3EF868E0A}"/>
              </a:ext>
            </a:extLst>
          </p:cNvPr>
          <p:cNvSpPr/>
          <p:nvPr/>
        </p:nvSpPr>
        <p:spPr>
          <a:xfrm>
            <a:off x="2184164" y="318840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8ED141-F7B6-E659-DF5C-59A35CBE22C2}"/>
              </a:ext>
            </a:extLst>
          </p:cNvPr>
          <p:cNvSpPr txBox="1"/>
          <p:nvPr/>
        </p:nvSpPr>
        <p:spPr>
          <a:xfrm>
            <a:off x="4769281" y="2670311"/>
            <a:ext cx="50458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CROPS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9BD910-EDE5-B78E-3082-EC7F0A2375AA}"/>
              </a:ext>
            </a:extLst>
          </p:cNvPr>
          <p:cNvSpPr txBox="1"/>
          <p:nvPr/>
        </p:nvSpPr>
        <p:spPr>
          <a:xfrm>
            <a:off x="1018373" y="2677264"/>
            <a:ext cx="62592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INSECT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4667E8-0921-2171-EE86-AB18D0ABA033}"/>
              </a:ext>
            </a:extLst>
          </p:cNvPr>
          <p:cNvSpPr txBox="1"/>
          <p:nvPr/>
        </p:nvSpPr>
        <p:spPr>
          <a:xfrm>
            <a:off x="875336" y="4211257"/>
            <a:ext cx="93042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PATHOGEN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2433DF-0300-0D20-13B9-FD6050B9BE29}"/>
              </a:ext>
            </a:extLst>
          </p:cNvPr>
          <p:cNvSpPr txBox="1"/>
          <p:nvPr/>
        </p:nvSpPr>
        <p:spPr>
          <a:xfrm>
            <a:off x="2415340" y="4211422"/>
            <a:ext cx="95546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NEMATODE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59DE1D-43E3-2FD6-3D11-9D93DAC687DD}"/>
              </a:ext>
            </a:extLst>
          </p:cNvPr>
          <p:cNvSpPr txBox="1"/>
          <p:nvPr/>
        </p:nvSpPr>
        <p:spPr>
          <a:xfrm>
            <a:off x="1078137" y="5910911"/>
            <a:ext cx="54282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SNAIL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7FD1AC-044C-3491-2E46-00ED6BFDE4C2}"/>
              </a:ext>
            </a:extLst>
          </p:cNvPr>
          <p:cNvSpPr txBox="1"/>
          <p:nvPr/>
        </p:nvSpPr>
        <p:spPr>
          <a:xfrm>
            <a:off x="2627844" y="5910911"/>
            <a:ext cx="53203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WEED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C35F60-D6FE-5423-64F1-69133FC8488C}"/>
              </a:ext>
            </a:extLst>
          </p:cNvPr>
          <p:cNvSpPr txBox="1"/>
          <p:nvPr/>
        </p:nvSpPr>
        <p:spPr>
          <a:xfrm>
            <a:off x="4821113" y="5909697"/>
            <a:ext cx="35828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BEES</a:t>
            </a:r>
            <a:endParaRPr lang="en-AU" sz="14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63DE0E-2097-DEA7-16D4-D27EEB808B0D}"/>
              </a:ext>
            </a:extLst>
          </p:cNvPr>
          <p:cNvSpPr txBox="1"/>
          <p:nvPr/>
        </p:nvSpPr>
        <p:spPr>
          <a:xfrm>
            <a:off x="4739434" y="4119715"/>
            <a:ext cx="51692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EDIBLE</a:t>
            </a:r>
          </a:p>
          <a:p>
            <a:pPr algn="ctr"/>
            <a:r>
              <a:rPr lang="en-US" sz="1100" b="1">
                <a:solidFill>
                  <a:schemeClr val="bg1"/>
                </a:solidFill>
              </a:rPr>
              <a:t>FUNGI</a:t>
            </a:r>
            <a:endParaRPr lang="en-AU" sz="1400" b="1">
              <a:solidFill>
                <a:schemeClr val="bg1"/>
              </a:solidFill>
            </a:endParaRPr>
          </a:p>
        </p:txBody>
      </p:sp>
      <p:pic>
        <p:nvPicPr>
          <p:cNvPr id="18" name="Graphic 17" descr="Beetle with solid fill">
            <a:extLst>
              <a:ext uri="{FF2B5EF4-FFF2-40B4-BE49-F238E27FC236}">
                <a16:creationId xmlns:a16="http://schemas.microsoft.com/office/drawing/2014/main" id="{F8715D0C-1211-0C21-5B3A-E5C6B5A4D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1476" y="1744121"/>
            <a:ext cx="937074" cy="937074"/>
          </a:xfrm>
          <a:prstGeom prst="rect">
            <a:avLst/>
          </a:prstGeom>
        </p:spPr>
      </p:pic>
      <p:pic>
        <p:nvPicPr>
          <p:cNvPr id="21" name="Graphic 20" descr="Germ with solid fill">
            <a:extLst>
              <a:ext uri="{FF2B5EF4-FFF2-40B4-BE49-F238E27FC236}">
                <a16:creationId xmlns:a16="http://schemas.microsoft.com/office/drawing/2014/main" id="{111A0B2F-292A-1567-B490-2353606547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2779" y="3318573"/>
            <a:ext cx="937074" cy="937074"/>
          </a:xfrm>
          <a:prstGeom prst="rect">
            <a:avLst/>
          </a:prstGeom>
        </p:spPr>
      </p:pic>
      <p:pic>
        <p:nvPicPr>
          <p:cNvPr id="24" name="Graphic 23" descr="Snail with solid fill">
            <a:extLst>
              <a:ext uri="{FF2B5EF4-FFF2-40B4-BE49-F238E27FC236}">
                <a16:creationId xmlns:a16="http://schemas.microsoft.com/office/drawing/2014/main" id="{16D80C9D-342F-7FD8-043C-28373B288C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75336" y="4910237"/>
            <a:ext cx="1058137" cy="1058138"/>
          </a:xfrm>
          <a:prstGeom prst="rect">
            <a:avLst/>
          </a:prstGeom>
        </p:spPr>
      </p:pic>
      <p:pic>
        <p:nvPicPr>
          <p:cNvPr id="28" name="Graphic 27" descr="Bee with solid fill">
            <a:extLst>
              <a:ext uri="{FF2B5EF4-FFF2-40B4-BE49-F238E27FC236}">
                <a16:creationId xmlns:a16="http://schemas.microsoft.com/office/drawing/2014/main" id="{E0C49914-B6B0-4946-39E8-B3014038D7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69811" y="4874139"/>
            <a:ext cx="1056169" cy="1056169"/>
          </a:xfrm>
          <a:prstGeom prst="rect">
            <a:avLst/>
          </a:prstGeom>
        </p:spPr>
      </p:pic>
      <p:pic>
        <p:nvPicPr>
          <p:cNvPr id="32" name="Graphic 31" descr="Mushroom with solid fill">
            <a:extLst>
              <a:ext uri="{FF2B5EF4-FFF2-40B4-BE49-F238E27FC236}">
                <a16:creationId xmlns:a16="http://schemas.microsoft.com/office/drawing/2014/main" id="{CF79A32C-4EED-8C87-8E84-F26A56ACAC8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529358" y="3226452"/>
            <a:ext cx="937074" cy="937074"/>
          </a:xfrm>
          <a:prstGeom prst="rect">
            <a:avLst/>
          </a:prstGeom>
        </p:spPr>
      </p:pic>
      <p:pic>
        <p:nvPicPr>
          <p:cNvPr id="35" name="Graphic 34" descr="Avocado with solid fill">
            <a:extLst>
              <a:ext uri="{FF2B5EF4-FFF2-40B4-BE49-F238E27FC236}">
                <a16:creationId xmlns:a16="http://schemas.microsoft.com/office/drawing/2014/main" id="{69AC3588-5B00-C978-2B90-1C222B5C933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633520" y="1744121"/>
            <a:ext cx="937074" cy="937074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EF022FA9-3B94-94C5-A0F7-86084FD36D51}"/>
              </a:ext>
            </a:extLst>
          </p:cNvPr>
          <p:cNvSpPr/>
          <p:nvPr/>
        </p:nvSpPr>
        <p:spPr>
          <a:xfrm>
            <a:off x="2184164" y="1577890"/>
            <a:ext cx="1403177" cy="1403177"/>
          </a:xfrm>
          <a:prstGeom prst="ellipse">
            <a:avLst/>
          </a:prstGeom>
          <a:solidFill>
            <a:srgbClr val="007F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36358BF8-92F0-2373-559B-19C65262276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415338" y="1705151"/>
            <a:ext cx="940825" cy="966960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0FC69C4C-8DF7-6BA1-B56F-4D8F5ED833B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55154" y="3318574"/>
            <a:ext cx="803754" cy="9387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4AF381-6116-15D7-1113-900A9A7104D7}"/>
              </a:ext>
            </a:extLst>
          </p:cNvPr>
          <p:cNvSpPr txBox="1"/>
          <p:nvPr/>
        </p:nvSpPr>
        <p:spPr>
          <a:xfrm>
            <a:off x="2653302" y="2677767"/>
            <a:ext cx="46620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MITE</a:t>
            </a:r>
            <a:endParaRPr lang="en-AU" sz="1400" b="1">
              <a:solidFill>
                <a:schemeClr val="bg1"/>
              </a:solidFill>
            </a:endParaRPr>
          </a:p>
        </p:txBody>
      </p:sp>
      <p:pic>
        <p:nvPicPr>
          <p:cNvPr id="16" name="Graphic 15" descr="Plant with solid fill">
            <a:extLst>
              <a:ext uri="{FF2B5EF4-FFF2-40B4-BE49-F238E27FC236}">
                <a16:creationId xmlns:a16="http://schemas.microsoft.com/office/drawing/2014/main" id="{2A3C7E0D-99C5-8179-304A-FB3506E0D63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419089" y="4910237"/>
            <a:ext cx="937074" cy="937074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D1AEF1D-A69F-6552-C856-D4EE09616851}"/>
              </a:ext>
            </a:extLst>
          </p:cNvPr>
          <p:cNvSpPr/>
          <p:nvPr/>
        </p:nvSpPr>
        <p:spPr>
          <a:xfrm>
            <a:off x="455959" y="1390001"/>
            <a:ext cx="3294271" cy="5009549"/>
          </a:xfrm>
          <a:prstGeom prst="roundRect">
            <a:avLst>
              <a:gd name="adj" fmla="val 6024"/>
            </a:avLst>
          </a:prstGeom>
          <a:noFill/>
          <a:ln w="50800">
            <a:solidFill>
              <a:srgbClr val="007F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4FCBFC2-8365-A51A-665D-37436713C8B2}"/>
              </a:ext>
            </a:extLst>
          </p:cNvPr>
          <p:cNvSpPr/>
          <p:nvPr/>
        </p:nvSpPr>
        <p:spPr>
          <a:xfrm>
            <a:off x="4055257" y="1390001"/>
            <a:ext cx="1876729" cy="5009549"/>
          </a:xfrm>
          <a:prstGeom prst="roundRect">
            <a:avLst>
              <a:gd name="adj" fmla="val 6024"/>
            </a:avLst>
          </a:prstGeom>
          <a:noFill/>
          <a:ln w="50800">
            <a:solidFill>
              <a:srgbClr val="7AC14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40"/>
          </a:p>
        </p:txBody>
      </p:sp>
      <p:pic>
        <p:nvPicPr>
          <p:cNvPr id="26" name="Graphic 25" descr="Close outline">
            <a:extLst>
              <a:ext uri="{FF2B5EF4-FFF2-40B4-BE49-F238E27FC236}">
                <a16:creationId xmlns:a16="http://schemas.microsoft.com/office/drawing/2014/main" id="{79B384B9-C5BA-EE4A-E00F-9C916587738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202563" y="4806017"/>
            <a:ext cx="1414502" cy="141450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2CD195B-2E76-61A1-D86C-6AA9F72E9D73}"/>
              </a:ext>
            </a:extLst>
          </p:cNvPr>
          <p:cNvSpPr txBox="1"/>
          <p:nvPr/>
        </p:nvSpPr>
        <p:spPr>
          <a:xfrm>
            <a:off x="6036697" y="1573083"/>
            <a:ext cx="1289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[Recommended: Replace the crop icon with one relevant to your industry]</a:t>
            </a:r>
            <a:endParaRPr lang="en-AU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987BBA-EADD-FD36-1319-DF5AE74074CF}"/>
              </a:ext>
            </a:extLst>
          </p:cNvPr>
          <p:cNvSpPr txBox="1"/>
          <p:nvPr/>
        </p:nvSpPr>
        <p:spPr>
          <a:xfrm>
            <a:off x="455959" y="8537483"/>
            <a:ext cx="61488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/>
              <a:t>Article 1</a:t>
            </a:r>
            <a:r>
              <a:rPr lang="en-AU" sz="1400" dirty="0"/>
              <a:t>: </a:t>
            </a:r>
            <a:r>
              <a:rPr lang="en-AU" sz="1400" u="sng" dirty="0">
                <a:solidFill>
                  <a:schemeClr val="accent5"/>
                </a:solidFill>
              </a:rPr>
              <a:t>Australia’s national biosecurity system</a:t>
            </a:r>
          </a:p>
          <a:p>
            <a:endParaRPr lang="en-AU" sz="1400" dirty="0"/>
          </a:p>
          <a:p>
            <a:r>
              <a:rPr lang="en-AU" sz="1400" b="1" dirty="0"/>
              <a:t>Caption</a:t>
            </a:r>
            <a:r>
              <a:rPr lang="en-AU" sz="1400" dirty="0"/>
              <a:t>: </a:t>
            </a:r>
            <a:r>
              <a:rPr lang="en-US" sz="1400" dirty="0"/>
              <a:t>The EPPRD is only applied where the pest or disease has been identified as an Emergency Plant Pest. </a:t>
            </a:r>
          </a:p>
          <a:p>
            <a:endParaRPr lang="en-US" sz="1400" dirty="0"/>
          </a:p>
          <a:p>
            <a:r>
              <a:rPr lang="en-US" sz="1400" dirty="0"/>
              <a:t>Note: this can also be found in Article 3 supporting graphics pack.</a:t>
            </a:r>
          </a:p>
        </p:txBody>
      </p:sp>
    </p:spTree>
    <p:extLst>
      <p:ext uri="{BB962C8B-B14F-4D97-AF65-F5344CB8AC3E}">
        <p14:creationId xmlns:p14="http://schemas.microsoft.com/office/powerpoint/2010/main" val="256812214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/Agenda slide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3.xml><?xml version="1.0" encoding="utf-8"?>
<a:theme xmlns:a="http://schemas.openxmlformats.org/drawingml/2006/main" name="1_Content/Agenda slide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4.xml><?xml version="1.0" encoding="utf-8"?>
<a:theme xmlns:a="http://schemas.openxmlformats.org/drawingml/2006/main" name="1_Section divider 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BD045F5-91CC-4CDD-B3F5-4B97954495DC}" vid="{06839400-D758-4C2C-8EE1-1FED906AA20B}"/>
    </a:ext>
  </a:extLst>
</a:theme>
</file>

<file path=ppt/theme/theme5.xml><?xml version="1.0" encoding="utf-8"?>
<a:theme xmlns:a="http://schemas.openxmlformats.org/drawingml/2006/main" name="1_Section content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ppt/theme/theme6.xml><?xml version="1.0" encoding="utf-8"?>
<a:theme xmlns:a="http://schemas.openxmlformats.org/drawingml/2006/main" name="2_Section content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ppt/theme/theme7.xml><?xml version="1.0" encoding="utf-8"?>
<a:theme xmlns:a="http://schemas.openxmlformats.org/drawingml/2006/main" name="2_Section divider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A 2018" id="{ACE2E116-D7FA-42B4-828B-CF705367FE33}" vid="{0509C8AB-432C-40EA-A3CB-FDC9915066FB}"/>
    </a:ext>
  </a:extLst>
</a:theme>
</file>

<file path=ppt/theme/theme8.xml><?xml version="1.0" encoding="utf-8"?>
<a:theme xmlns:a="http://schemas.openxmlformats.org/drawingml/2006/main" name="2_Section content 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ppt/theme/theme9.xml><?xml version="1.0" encoding="utf-8"?>
<a:theme xmlns:a="http://schemas.openxmlformats.org/drawingml/2006/main" name="4_Section content ">
  <a:themeElements>
    <a:clrScheme name="PHA 2017">
      <a:dk1>
        <a:srgbClr val="000000"/>
      </a:dk1>
      <a:lt1>
        <a:srgbClr val="FFFFFF"/>
      </a:lt1>
      <a:dk2>
        <a:srgbClr val="435464"/>
      </a:dk2>
      <a:lt2>
        <a:srgbClr val="CCDB2A"/>
      </a:lt2>
      <a:accent1>
        <a:srgbClr val="7AC143"/>
      </a:accent1>
      <a:accent2>
        <a:srgbClr val="F8961E"/>
      </a:accent2>
      <a:accent3>
        <a:srgbClr val="0075B0"/>
      </a:accent3>
      <a:accent4>
        <a:srgbClr val="C7502E"/>
      </a:accent4>
      <a:accent5>
        <a:srgbClr val="2E7340"/>
      </a:accent5>
      <a:accent6>
        <a:srgbClr val="AC658A"/>
      </a:accent6>
      <a:hlink>
        <a:srgbClr val="7AC143"/>
      </a:hlink>
      <a:folHlink>
        <a:srgbClr val="7AC143"/>
      </a:folHlink>
    </a:clrScheme>
    <a:fontScheme name="PHA PPT font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HA 2018" id="{ACE2E116-D7FA-42B4-828B-CF705367FE33}" vid="{CDF97EC3-7ED8-472A-AA95-4134DD2D217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CE633D52C2194B95F60F7DC389ADE4" ma:contentTypeVersion="15" ma:contentTypeDescription="Create a new document." ma:contentTypeScope="" ma:versionID="c3b06e7b080021299ed35cb53d4432af">
  <xsd:schema xmlns:xsd="http://www.w3.org/2001/XMLSchema" xmlns:xs="http://www.w3.org/2001/XMLSchema" xmlns:p="http://schemas.microsoft.com/office/2006/metadata/properties" xmlns:ns2="7d753741-1df1-43b1-ab97-b86ad89c7f67" xmlns:ns3="abe08822-21b9-4447-8b51-c64aba85183e" targetNamespace="http://schemas.microsoft.com/office/2006/metadata/properties" ma:root="true" ma:fieldsID="4c6a0380d6583462acb68ccbb5d9a93d" ns2:_="" ns3:_="">
    <xsd:import namespace="7d753741-1df1-43b1-ab97-b86ad89c7f67"/>
    <xsd:import namespace="abe08822-21b9-4447-8b51-c64aba851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3741-1df1-43b1-ab97-b86ad89c7f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f119b85-7177-4fe8-b730-246ea258f9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e08822-21b9-4447-8b51-c64aba85183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b2b0d21-1266-4aa7-8ff6-6fcad443bd96}" ma:internalName="TaxCatchAll" ma:showField="CatchAllData" ma:web="abe08822-21b9-4447-8b51-c64aba851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e08822-21b9-4447-8b51-c64aba85183e" xsi:nil="true"/>
    <lcf76f155ced4ddcb4097134ff3c332f xmlns="7d753741-1df1-43b1-ab97-b86ad89c7f67">
      <Terms xmlns="http://schemas.microsoft.com/office/infopath/2007/PartnerControls"/>
    </lcf76f155ced4ddcb4097134ff3c332f>
    <SharedWithUsers xmlns="abe08822-21b9-4447-8b51-c64aba85183e">
      <UserInfo>
        <DisplayName>Media</DisplayName>
        <AccountId>6255</AccountId>
        <AccountType/>
      </UserInfo>
      <UserInfo>
        <DisplayName>Amanda Yong</DisplayName>
        <AccountId>89</AccountId>
        <AccountType/>
      </UserInfo>
      <UserInfo>
        <DisplayName>Naomi Wynn</DisplayName>
        <AccountId>319</AccountId>
        <AccountType/>
      </UserInfo>
      <UserInfo>
        <DisplayName>Lorissa  McCosh</DisplayName>
        <AccountId>5706</AccountId>
        <AccountType/>
      </UserInfo>
      <UserInfo>
        <DisplayName>Mandy Jarvis</DisplayName>
        <AccountId>3534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5FD32-9B00-465A-A8BF-1FC5DD593D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53741-1df1-43b1-ab97-b86ad89c7f67"/>
    <ds:schemaRef ds:uri="abe08822-21b9-4447-8b51-c64aba851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24E84D-D312-49C9-B4BD-B5A14CDD1D60}">
  <ds:schemaRefs>
    <ds:schemaRef ds:uri="http://purl.org/dc/terms/"/>
    <ds:schemaRef ds:uri="http://www.w3.org/XML/1998/namespace"/>
    <ds:schemaRef ds:uri="http://schemas.openxmlformats.org/package/2006/metadata/core-properties"/>
    <ds:schemaRef ds:uri="e0bc9cf5-8e36-4ca2-81c3-ac8d32476449"/>
    <ds:schemaRef ds:uri="648a38ae-82b1-4d05-aaae-3efddca0d72d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abe08822-21b9-4447-8b51-c64aba85183e"/>
    <ds:schemaRef ds:uri="7d753741-1df1-43b1-ab97-b86ad89c7f67"/>
  </ds:schemaRefs>
</ds:datastoreItem>
</file>

<file path=customXml/itemProps3.xml><?xml version="1.0" encoding="utf-8"?>
<ds:datastoreItem xmlns:ds="http://schemas.openxmlformats.org/officeDocument/2006/customXml" ds:itemID="{075845F0-464E-4EA8-B532-07F00A4EC1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PHA 2018</Template>
  <TotalTime>326</TotalTime>
  <Words>485</Words>
  <Application>Microsoft Office PowerPoint</Application>
  <PresentationFormat>Custom</PresentationFormat>
  <Paragraphs>83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4</vt:i4>
      </vt:variant>
    </vt:vector>
  </HeadingPairs>
  <TitlesOfParts>
    <vt:vector size="22" baseType="lpstr">
      <vt:lpstr>Arial</vt:lpstr>
      <vt:lpstr>Calibri</vt:lpstr>
      <vt:lpstr>Segoe UI</vt:lpstr>
      <vt:lpstr>Segoe UI Semibold</vt:lpstr>
      <vt:lpstr>Titillium</vt:lpstr>
      <vt:lpstr>Titillium Bd</vt:lpstr>
      <vt:lpstr>Titillium Web</vt:lpstr>
      <vt:lpstr>Titillium Web SemiBold</vt:lpstr>
      <vt:lpstr>Wingdings</vt:lpstr>
      <vt:lpstr>Cover slide</vt:lpstr>
      <vt:lpstr>Content/Agenda slide</vt:lpstr>
      <vt:lpstr>1_Content/Agenda slide</vt:lpstr>
      <vt:lpstr>1_Section divider </vt:lpstr>
      <vt:lpstr>1_Section content</vt:lpstr>
      <vt:lpstr>2_Section content</vt:lpstr>
      <vt:lpstr>2_Section divider</vt:lpstr>
      <vt:lpstr>2_Section content </vt:lpstr>
      <vt:lpstr>4_Section content </vt:lpstr>
      <vt:lpstr>Industry resource toolkit Article 1: Australia’s national biosecurity system  </vt:lpstr>
      <vt:lpstr>Australia’s national biosecurity system</vt:lpstr>
      <vt:lpstr>Emergency response arrangements</vt:lpstr>
      <vt:lpstr>What is an EPP?</vt:lpstr>
    </vt:vector>
  </TitlesOfParts>
  <Company>Typeyard Design &amp;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Georgia Garlick</dc:creator>
  <cp:lastModifiedBy>Lorissa  McCosh</cp:lastModifiedBy>
  <cp:revision>15</cp:revision>
  <cp:lastPrinted>2017-06-26T23:29:21Z</cp:lastPrinted>
  <dcterms:created xsi:type="dcterms:W3CDTF">2018-10-28T22:22:17Z</dcterms:created>
  <dcterms:modified xsi:type="dcterms:W3CDTF">2024-05-22T02:15:34Z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0x01010072EA108A15FACC4BBD03A4C16DEEC646</vt:lpwstr>
  </property>
  <property fmtid="{D5CDD505-2E9C-101B-9397-08002B2CF9AE}" pid="3" name="MediaServiceImageTags">
    <vt:lpwstr/>
  </property>
</Properties>
</file>